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Gill Sans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illSans-bold.fntdata"/><Relationship Id="rId12" Type="http://schemas.openxmlformats.org/officeDocument/2006/relationships/font" Target="fonts/Gill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9" name="Google Shape;6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6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8" name="Google Shape;117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9" name="Google Shape;1179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3" name="Shape 1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" name="Google Shape;172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5" name="Google Shape;17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6" name="Google Shape;1726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4" name="Shape 2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" name="Google Shape;228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6" name="Google Shape;22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7" name="Google Shape;2287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1" name="Shape 2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" name="Google Shape;229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3" name="Google Shape;22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4" name="Google Shape;2294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/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" type="body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0E122C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1DAFF">
                  <a:alpha val="94901"/>
                </a:srgbClr>
              </a:gs>
              <a:gs pos="50000">
                <a:srgbClr val="BCC6FF">
                  <a:alpha val="89803"/>
                </a:srgbClr>
              </a:gs>
              <a:gs pos="95000">
                <a:srgbClr val="617BFF">
                  <a:alpha val="87843"/>
                </a:srgbClr>
              </a:gs>
              <a:gs pos="100000">
                <a:srgbClr val="002DFF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445EC3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445AAF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" name="Google Shape;42;p5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E122C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546979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1DAFF">
                  <a:alpha val="94901"/>
                </a:srgbClr>
              </a:gs>
              <a:gs pos="50000">
                <a:srgbClr val="BCC6FF">
                  <a:alpha val="89803"/>
                </a:srgbClr>
              </a:gs>
              <a:gs pos="95000">
                <a:srgbClr val="617BFF">
                  <a:alpha val="87843"/>
                </a:srgbClr>
              </a:gs>
              <a:gs pos="100000">
                <a:srgbClr val="002DFF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445EC3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445AAF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8" name="Google Shape;68;p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546979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2743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6" name="Google Shape;86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89D5FF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7" name="Google Shape;87;p10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1012873" cy="6858000"/>
          </a:xfrm>
          <a:prstGeom prst="rect">
            <a:avLst/>
          </a:prstGeom>
          <a:gradFill>
            <a:gsLst>
              <a:gs pos="0">
                <a:schemeClr val="lt2"/>
              </a:gs>
              <a:gs pos="16000">
                <a:schemeClr val="lt2"/>
              </a:gs>
              <a:gs pos="44000">
                <a:srgbClr val="202F6A"/>
              </a:gs>
              <a:gs pos="77000">
                <a:srgbClr val="C3260C"/>
              </a:gs>
              <a:gs pos="100000">
                <a:schemeClr val="accent5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EDF9FF">
              <a:alpha val="32941"/>
            </a:srgbClr>
          </a:solidFill>
          <a:ln cap="rnd" cmpd="sng" w="9525">
            <a:solidFill>
              <a:srgbClr val="7BBFF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C1F2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76A1C2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EFFAFF">
                  <a:alpha val="69803"/>
                </a:srgbClr>
              </a:gs>
              <a:gs pos="70000">
                <a:srgbClr val="F4FDFF">
                  <a:alpha val="54901"/>
                </a:srgbClr>
              </a:gs>
              <a:gs pos="100000">
                <a:srgbClr val="49CEFF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6CB2E7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324F63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Google Shape;15;p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1B234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546979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07" name="Google Shape;107;p13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108" name="Google Shape;108;p1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09" name="Google Shape;109;p13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110" name="Google Shape;110;p13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111" name="Google Shape;111;p13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2" name="Google Shape;112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3" name="Google Shape;113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4" name="Google Shape;114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5" name="Google Shape;115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6" name="Google Shape;116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7" name="Google Shape;117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8" name="Google Shape;118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" name="Google Shape;119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" name="Google Shape;120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" name="Google Shape;121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" name="Google Shape;122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3" name="Google Shape;123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4" name="Google Shape;124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25" name="Google Shape;125;p13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6" name="Google Shape;126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" name="Google Shape;127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" name="Google Shape;128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" name="Google Shape;129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" name="Google Shape;130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" name="Google Shape;131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2" name="Google Shape;132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3" name="Google Shape;133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" name="Google Shape;134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" name="Google Shape;135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" name="Google Shape;136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" name="Google Shape;137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" name="Google Shape;138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9" name="Google Shape;139;p13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40" name="Google Shape;140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1" name="Google Shape;141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" name="Google Shape;142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" name="Google Shape;143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4" name="Google Shape;144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" name="Google Shape;145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" name="Google Shape;146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7" name="Google Shape;147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8" name="Google Shape;148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" name="Google Shape;149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" name="Google Shape;150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1" name="Google Shape;151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2" name="Google Shape;152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53" name="Google Shape;153;p13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2" name="Google Shape;162;p13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0" name="Google Shape;170;p13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73" name="Google Shape;173;p13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74" name="Google Shape;174;p13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5" name="Google Shape;175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" name="Google Shape;176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" name="Google Shape;177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8" name="Google Shape;178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" name="Google Shape;179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" name="Google Shape;180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" name="Google Shape;181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" name="Google Shape;182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" name="Google Shape;183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" name="Google Shape;184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" name="Google Shape;185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" name="Google Shape;186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" name="Google Shape;187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8" name="Google Shape;188;p13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9" name="Google Shape;189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" name="Google Shape;190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" name="Google Shape;191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" name="Google Shape;192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" name="Google Shape;193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4" name="Google Shape;194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5" name="Google Shape;195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" name="Google Shape;196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" name="Google Shape;197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8" name="Google Shape;198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9" name="Google Shape;199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" name="Google Shape;200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1" name="Google Shape;201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2" name="Google Shape;202;p13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03" name="Google Shape;203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" name="Google Shape;204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5" name="Google Shape;205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6" name="Google Shape;206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" name="Google Shape;207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8" name="Google Shape;208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9" name="Google Shape;209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" name="Google Shape;210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" name="Google Shape;211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" name="Google Shape;212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" name="Google Shape;213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4" name="Google Shape;214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5" name="Google Shape;215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6" name="Google Shape;216;p13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17" name="Google Shape;217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8" name="Google Shape;218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9" name="Google Shape;219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0" name="Google Shape;220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1" name="Google Shape;221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2" name="Google Shape;222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3" name="Google Shape;223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4" name="Google Shape;224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5" name="Google Shape;225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" name="Google Shape;226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" name="Google Shape;227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8" name="Google Shape;228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9" name="Google Shape;229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230" name="Google Shape;230;p1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2" name="Google Shape;232;p13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3" name="Google Shape;233;p13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4" name="Google Shape;234;p13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5" name="Google Shape;235;p13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36" name="Google Shape;236;p13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37" name="Google Shape;237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38" name="Google Shape;23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9" name="Google Shape;23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0" name="Google Shape;240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1" name="Google Shape;24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2" name="Google Shape;24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3" name="Google Shape;243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4" name="Google Shape;24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5" name="Google Shape;24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6" name="Google Shape;246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7" name="Google Shape;24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8" name="Google Shape;24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49" name="Google Shape;249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Google Shape;25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1" name="Google Shape;25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2" name="Google Shape;252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Google Shape;25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4" name="Google Shape;25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5" name="Google Shape;255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Google Shape;25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7" name="Google Shape;25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8" name="Google Shape;258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Google Shape;25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0" name="Google Shape;26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1" name="Google Shape;261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Google Shape;26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3" name="Google Shape;26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4" name="Google Shape;264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5" name="Google Shape;26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6" name="Google Shape;26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7" name="Google Shape;267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Google Shape;26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9" name="Google Shape;26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0" name="Google Shape;270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1" name="Google Shape;27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2" name="Google Shape;27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3" name="Google Shape;273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Google Shape;27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" name="Google Shape;27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6" name="Google Shape;276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7" name="Google Shape;27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" name="Google Shape;27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9" name="Google Shape;279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Google Shape;28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1" name="Google Shape;28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2" name="Google Shape;282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3" name="Google Shape;28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" name="Google Shape;28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5" name="Google Shape;285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Google Shape;28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7" name="Google Shape;28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8" name="Google Shape;288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9" name="Google Shape;28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0" name="Google Shape;29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1" name="Google Shape;291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Google Shape;29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3" name="Google Shape;29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4" name="Google Shape;294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Google Shape;29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6" name="Google Shape;29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7" name="Google Shape;297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Google Shape;29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9" name="Google Shape;29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0" name="Google Shape;300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Google Shape;30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2" name="Google Shape;30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3" name="Google Shape;303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4" name="Google Shape;30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5" name="Google Shape;30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6" name="Google Shape;306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Google Shape;30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8" name="Google Shape;30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9" name="Google Shape;309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0" name="Google Shape;31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1" name="Google Shape;31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2" name="Google Shape;312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Google Shape;31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4" name="Google Shape;31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5" name="Google Shape;315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6" name="Google Shape;31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7" name="Google Shape;31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8" name="Google Shape;318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Google Shape;31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0" name="Google Shape;32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321" name="Google Shape;321;p13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322" name="Google Shape;322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3" name="Google Shape;32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4" name="Google Shape;32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5" name="Google Shape;325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6" name="Google Shape;32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7" name="Google Shape;32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8" name="Google Shape;328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9" name="Google Shape;32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0" name="Google Shape;33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1" name="Google Shape;331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2" name="Google Shape;33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3" name="Google Shape;33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4" name="Google Shape;334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Google Shape;33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" name="Google Shape;33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7" name="Google Shape;337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8" name="Google Shape;33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" name="Google Shape;33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0" name="Google Shape;340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Google Shape;34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2" name="Google Shape;34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3" name="Google Shape;343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4" name="Google Shape;34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5" name="Google Shape;34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6" name="Google Shape;346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Google Shape;34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8" name="Google Shape;34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9" name="Google Shape;349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0" name="Google Shape;35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1" name="Google Shape;35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2" name="Google Shape;352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Google Shape;35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4" name="Google Shape;35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5" name="Google Shape;355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6" name="Google Shape;35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7" name="Google Shape;35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8" name="Google Shape;358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Google Shape;35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0" name="Google Shape;36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1" name="Google Shape;361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2" name="Google Shape;36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3" name="Google Shape;36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4" name="Google Shape;364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Google Shape;36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6" name="Google Shape;36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7" name="Google Shape;367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8" name="Google Shape;36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9" name="Google Shape;36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0" name="Google Shape;370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Google Shape;37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2" name="Google Shape;37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3" name="Google Shape;373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4" name="Google Shape;37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5" name="Google Shape;37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6" name="Google Shape;376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Google Shape;37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8" name="Google Shape;37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9" name="Google Shape;379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0" name="Google Shape;38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1" name="Google Shape;38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2" name="Google Shape;382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Google Shape;38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" name="Google Shape;38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5" name="Google Shape;385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6" name="Google Shape;38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7" name="Google Shape;38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8" name="Google Shape;388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9" name="Google Shape;38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" name="Google Shape;39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1" name="Google Shape;391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2" name="Google Shape;39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" name="Google Shape;39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4" name="Google Shape;394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5" name="Google Shape;39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6" name="Google Shape;39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7" name="Google Shape;397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8" name="Google Shape;39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9" name="Google Shape;39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0" name="Google Shape;400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1" name="Google Shape;40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2" name="Google Shape;40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3" name="Google Shape;403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4" name="Google Shape;40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5" name="Google Shape;40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06" name="Google Shape;406;p13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407" name="Google Shape;407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08" name="Google Shape;40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9" name="Google Shape;40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0" name="Google Shape;410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11" name="Google Shape;41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2" name="Google Shape;41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3" name="Google Shape;413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4" name="Google Shape;41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5" name="Google Shape;41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6" name="Google Shape;416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7" name="Google Shape;41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8" name="Google Shape;41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9" name="Google Shape;419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Google Shape;42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1" name="Google Shape;42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2" name="Google Shape;422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3" name="Google Shape;42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4" name="Google Shape;42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5" name="Google Shape;425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Google Shape;42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7" name="Google Shape;42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8" name="Google Shape;428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9" name="Google Shape;42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0" name="Google Shape;43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1" name="Google Shape;431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Google Shape;43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3" name="Google Shape;43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4" name="Google Shape;434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5" name="Google Shape;43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6" name="Google Shape;43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7" name="Google Shape;437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Google Shape;43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" name="Google Shape;43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0" name="Google Shape;440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1" name="Google Shape;44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2" name="Google Shape;44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3" name="Google Shape;443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Google Shape;44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" name="Google Shape;44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6" name="Google Shape;446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7" name="Google Shape;44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" name="Google Shape;44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9" name="Google Shape;449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Google Shape;45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1" name="Google Shape;45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2" name="Google Shape;452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3" name="Google Shape;45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4" name="Google Shape;45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5" name="Google Shape;455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Google Shape;45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7" name="Google Shape;45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8" name="Google Shape;458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9" name="Google Shape;45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0" name="Google Shape;46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1" name="Google Shape;461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Google Shape;46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3" name="Google Shape;46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4" name="Google Shape;464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5" name="Google Shape;46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6" name="Google Shape;46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7" name="Google Shape;467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Google Shape;46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9" name="Google Shape;46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0" name="Google Shape;470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1" name="Google Shape;47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2" name="Google Shape;47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3" name="Google Shape;473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4" name="Google Shape;47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5" name="Google Shape;47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6" name="Google Shape;476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7" name="Google Shape;47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8" name="Google Shape;47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9" name="Google Shape;479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0" name="Google Shape;48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1" name="Google Shape;48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2" name="Google Shape;482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3" name="Google Shape;48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4" name="Google Shape;48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5" name="Google Shape;485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6" name="Google Shape;48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7" name="Google Shape;48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8" name="Google Shape;488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9" name="Google Shape;48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0" name="Google Shape;49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91" name="Google Shape;491;p13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492" name="Google Shape;492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93" name="Google Shape;49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4" name="Google Shape;49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95" name="Google Shape;495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96" name="Google Shape;49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7" name="Google Shape;49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98" name="Google Shape;498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9" name="Google Shape;49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0" name="Google Shape;50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1" name="Google Shape;501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2" name="Google Shape;50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3" name="Google Shape;50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4" name="Google Shape;504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5" name="Google Shape;50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6" name="Google Shape;50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7" name="Google Shape;507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8" name="Google Shape;50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9" name="Google Shape;50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0" name="Google Shape;510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1" name="Google Shape;51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2" name="Google Shape;51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3" name="Google Shape;513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4" name="Google Shape;51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5" name="Google Shape;51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6" name="Google Shape;516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7" name="Google Shape;51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8" name="Google Shape;51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9" name="Google Shape;519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0" name="Google Shape;52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1" name="Google Shape;52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2" name="Google Shape;522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3" name="Google Shape;52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4" name="Google Shape;52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5" name="Google Shape;525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6" name="Google Shape;52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7" name="Google Shape;52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8" name="Google Shape;528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29" name="Google Shape;52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0" name="Google Shape;53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1" name="Google Shape;531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2" name="Google Shape;53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3" name="Google Shape;53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4" name="Google Shape;534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5" name="Google Shape;53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6" name="Google Shape;53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7" name="Google Shape;537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8" name="Google Shape;53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9" name="Google Shape;53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0" name="Google Shape;540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1" name="Google Shape;54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2" name="Google Shape;54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3" name="Google Shape;543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4" name="Google Shape;54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5" name="Google Shape;54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6" name="Google Shape;546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7" name="Google Shape;54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" name="Google Shape;54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9" name="Google Shape;549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0" name="Google Shape;55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1" name="Google Shape;55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2" name="Google Shape;552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3" name="Google Shape;55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" name="Google Shape;55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5" name="Google Shape;555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6" name="Google Shape;55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" name="Google Shape;55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8" name="Google Shape;558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9" name="Google Shape;55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0" name="Google Shape;56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1" name="Google Shape;561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2" name="Google Shape;56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3" name="Google Shape;56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4" name="Google Shape;564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5" name="Google Shape;56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6" name="Google Shape;56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7" name="Google Shape;567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8" name="Google Shape;56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9" name="Google Shape;56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0" name="Google Shape;570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1" name="Google Shape;57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2" name="Google Shape;57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3" name="Google Shape;573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4" name="Google Shape;57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5" name="Google Shape;57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576" name="Google Shape;576;p13"/>
          <p:cNvSpPr/>
          <p:nvPr/>
        </p:nvSpPr>
        <p:spPr>
          <a:xfrm>
            <a:off x="1265257" y="2750127"/>
            <a:ext cx="290946" cy="263237"/>
          </a:xfrm>
          <a:custGeom>
            <a:rect b="b" l="l" r="r" t="t"/>
            <a:pathLst>
              <a:path extrusionOk="0" h="263237" w="290946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577" name="Google Shape;577;p13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578" name="Google Shape;578;p1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79" name="Google Shape;579;p1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80" name="Google Shape;580;p13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581" name="Google Shape;581;p1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82" name="Google Shape;582;p1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83" name="Google Shape;583;p13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584" name="Google Shape;584;p1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85" name="Google Shape;585;p1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86" name="Google Shape;586;p13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587" name="Google Shape;587;p1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88" name="Google Shape;588;p1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89" name="Google Shape;589;p13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590" name="Google Shape;590;p1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1" name="Google Shape;591;p1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2" name="Google Shape;592;p13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593" name="Google Shape;593;p1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4" name="Google Shape;594;p1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5" name="Google Shape;595;p13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596" name="Google Shape;596;p13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7" name="Google Shape;597;p13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598" name="Google Shape;598;p13"/>
          <p:cNvSpPr/>
          <p:nvPr/>
        </p:nvSpPr>
        <p:spPr>
          <a:xfrm>
            <a:off x="1016520" y="35031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99" name="Google Shape;599;p13"/>
          <p:cNvSpPr/>
          <p:nvPr/>
        </p:nvSpPr>
        <p:spPr>
          <a:xfrm>
            <a:off x="773421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0" name="Google Shape;600;p13"/>
          <p:cNvSpPr/>
          <p:nvPr/>
        </p:nvSpPr>
        <p:spPr>
          <a:xfrm>
            <a:off x="1321320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1" name="Google Shape;601;p13"/>
          <p:cNvSpPr/>
          <p:nvPr/>
        </p:nvSpPr>
        <p:spPr>
          <a:xfrm>
            <a:off x="1473720" y="39603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2" name="Google Shape;602;p13"/>
          <p:cNvSpPr/>
          <p:nvPr/>
        </p:nvSpPr>
        <p:spPr>
          <a:xfrm>
            <a:off x="13068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3" name="Google Shape;603;p13"/>
          <p:cNvSpPr/>
          <p:nvPr/>
        </p:nvSpPr>
        <p:spPr>
          <a:xfrm>
            <a:off x="788986" y="3576044"/>
            <a:ext cx="199180" cy="427919"/>
          </a:xfrm>
          <a:custGeom>
            <a:rect b="b" l="l" r="r" t="t"/>
            <a:pathLst>
              <a:path extrusionOk="0" h="427919" w="199180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4" name="Google Shape;604;p13"/>
          <p:cNvSpPr/>
          <p:nvPr/>
        </p:nvSpPr>
        <p:spPr>
          <a:xfrm>
            <a:off x="1168276" y="3879272"/>
            <a:ext cx="318654" cy="263237"/>
          </a:xfrm>
          <a:custGeom>
            <a:rect b="b" l="l" r="r" t="t"/>
            <a:pathLst>
              <a:path extrusionOk="0" h="263237" w="318654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5" name="Google Shape;605;p13"/>
          <p:cNvSpPr/>
          <p:nvPr/>
        </p:nvSpPr>
        <p:spPr>
          <a:xfrm>
            <a:off x="1514639" y="3464836"/>
            <a:ext cx="182252" cy="525273"/>
          </a:xfrm>
          <a:custGeom>
            <a:rect b="b" l="l" r="r" t="t"/>
            <a:pathLst>
              <a:path extrusionOk="0" h="525273" w="182252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6" name="Google Shape;606;p13"/>
          <p:cNvSpPr/>
          <p:nvPr/>
        </p:nvSpPr>
        <p:spPr>
          <a:xfrm>
            <a:off x="685800" y="4959927"/>
            <a:ext cx="1022807" cy="678873"/>
          </a:xfrm>
          <a:custGeom>
            <a:rect b="b" l="l" r="r" t="t"/>
            <a:pathLst>
              <a:path extrusionOk="0" h="678873" w="1022807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7" name="Google Shape;607;p13"/>
          <p:cNvSpPr/>
          <p:nvPr/>
        </p:nvSpPr>
        <p:spPr>
          <a:xfrm>
            <a:off x="728938" y="2964872"/>
            <a:ext cx="763512" cy="568037"/>
          </a:xfrm>
          <a:custGeom>
            <a:rect b="b" l="l" r="r" t="t"/>
            <a:pathLst>
              <a:path extrusionOk="0" h="568037" w="763512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8" name="Google Shape;608;p13"/>
          <p:cNvSpPr/>
          <p:nvPr/>
        </p:nvSpPr>
        <p:spPr>
          <a:xfrm rot="-8123752">
            <a:off x="1331662" y="2748242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09" name="Google Shape;609;p13"/>
          <p:cNvSpPr/>
          <p:nvPr/>
        </p:nvSpPr>
        <p:spPr>
          <a:xfrm>
            <a:off x="1002020" y="2673927"/>
            <a:ext cx="277091" cy="318655"/>
          </a:xfrm>
          <a:custGeom>
            <a:rect b="b" l="l" r="r" t="t"/>
            <a:pathLst>
              <a:path extrusionOk="0" h="318655" w="277091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0" name="Google Shape;610;p13"/>
          <p:cNvSpPr/>
          <p:nvPr/>
        </p:nvSpPr>
        <p:spPr>
          <a:xfrm rot="-1604835">
            <a:off x="900859" y="2679441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1" name="Google Shape;611;p13"/>
          <p:cNvSpPr/>
          <p:nvPr/>
        </p:nvSpPr>
        <p:spPr>
          <a:xfrm>
            <a:off x="2091959" y="4121727"/>
            <a:ext cx="90161" cy="526473"/>
          </a:xfrm>
          <a:custGeom>
            <a:rect b="b" l="l" r="r" t="t"/>
            <a:pathLst>
              <a:path extrusionOk="0" h="526473" w="90161">
                <a:moveTo>
                  <a:pt x="48193" y="526473"/>
                </a:moveTo>
                <a:cubicBezTo>
                  <a:pt x="3888" y="452632"/>
                  <a:pt x="-19408" y="446093"/>
                  <a:pt x="20484" y="346364"/>
                </a:cubicBezTo>
                <a:cubicBezTo>
                  <a:pt x="26668" y="330904"/>
                  <a:pt x="48193" y="327891"/>
                  <a:pt x="62047" y="318655"/>
                </a:cubicBezTo>
                <a:cubicBezTo>
                  <a:pt x="71283" y="304800"/>
                  <a:pt x="87018" y="293516"/>
                  <a:pt x="89756" y="277091"/>
                </a:cubicBezTo>
                <a:cubicBezTo>
                  <a:pt x="92157" y="262686"/>
                  <a:pt x="83415" y="248051"/>
                  <a:pt x="75902" y="235528"/>
                </a:cubicBezTo>
                <a:cubicBezTo>
                  <a:pt x="62740" y="213591"/>
                  <a:pt x="25509" y="192696"/>
                  <a:pt x="6629" y="180109"/>
                </a:cubicBezTo>
                <a:cubicBezTo>
                  <a:pt x="11247" y="143164"/>
                  <a:pt x="10687" y="105194"/>
                  <a:pt x="20484" y="69273"/>
                </a:cubicBezTo>
                <a:cubicBezTo>
                  <a:pt x="24865" y="53209"/>
                  <a:pt x="39626" y="41987"/>
                  <a:pt x="48193" y="27709"/>
                </a:cubicBezTo>
                <a:cubicBezTo>
                  <a:pt x="53506" y="18854"/>
                  <a:pt x="57429" y="9236"/>
                  <a:pt x="62047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2" name="Google Shape;612;p13"/>
          <p:cNvSpPr/>
          <p:nvPr/>
        </p:nvSpPr>
        <p:spPr>
          <a:xfrm>
            <a:off x="2597352" y="4177145"/>
            <a:ext cx="117942" cy="443346"/>
          </a:xfrm>
          <a:custGeom>
            <a:rect b="b" l="l" r="r" t="t"/>
            <a:pathLst>
              <a:path extrusionOk="0" h="443346" w="117942">
                <a:moveTo>
                  <a:pt x="69272" y="443346"/>
                </a:moveTo>
                <a:cubicBezTo>
                  <a:pt x="55418" y="420255"/>
                  <a:pt x="39752" y="398158"/>
                  <a:pt x="27709" y="374073"/>
                </a:cubicBezTo>
                <a:cubicBezTo>
                  <a:pt x="21178" y="361011"/>
                  <a:pt x="10990" y="346830"/>
                  <a:pt x="13854" y="332510"/>
                </a:cubicBezTo>
                <a:cubicBezTo>
                  <a:pt x="16416" y="319701"/>
                  <a:pt x="30362" y="311521"/>
                  <a:pt x="41563" y="304800"/>
                </a:cubicBezTo>
                <a:cubicBezTo>
                  <a:pt x="54086" y="297286"/>
                  <a:pt x="69272" y="295564"/>
                  <a:pt x="83127" y="290946"/>
                </a:cubicBezTo>
                <a:cubicBezTo>
                  <a:pt x="104529" y="258843"/>
                  <a:pt x="141493" y="224622"/>
                  <a:pt x="96981" y="180110"/>
                </a:cubicBezTo>
                <a:cubicBezTo>
                  <a:pt x="76328" y="159457"/>
                  <a:pt x="13854" y="152400"/>
                  <a:pt x="13854" y="152400"/>
                </a:cubicBezTo>
                <a:cubicBezTo>
                  <a:pt x="9236" y="138546"/>
                  <a:pt x="0" y="125441"/>
                  <a:pt x="0" y="110837"/>
                </a:cubicBezTo>
                <a:cubicBezTo>
                  <a:pt x="0" y="48627"/>
                  <a:pt x="7008" y="41401"/>
                  <a:pt x="2770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613" name="Google Shape;613;p13"/>
          <p:cNvGrpSpPr/>
          <p:nvPr/>
        </p:nvGrpSpPr>
        <p:grpSpPr>
          <a:xfrm>
            <a:off x="2444508" y="4572000"/>
            <a:ext cx="443586" cy="492606"/>
            <a:chOff x="2444508" y="4572000"/>
            <a:chExt cx="443586" cy="492606"/>
          </a:xfrm>
        </p:grpSpPr>
        <p:sp>
          <p:nvSpPr>
            <p:cNvPr id="614" name="Google Shape;614;p13"/>
            <p:cNvSpPr/>
            <p:nvPr/>
          </p:nvSpPr>
          <p:spPr>
            <a:xfrm>
              <a:off x="2490672" y="4655127"/>
              <a:ext cx="397422" cy="409479"/>
            </a:xfrm>
            <a:prstGeom prst="roundRect">
              <a:avLst>
                <a:gd fmla="val 16667" name="adj"/>
              </a:avLst>
            </a:prstGeom>
            <a:solidFill>
              <a:srgbClr val="5667B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5" name="Google Shape;615;p13"/>
            <p:cNvSpPr txBox="1"/>
            <p:nvPr/>
          </p:nvSpPr>
          <p:spPr>
            <a:xfrm>
              <a:off x="2444508" y="4572000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γ</a:t>
              </a:r>
              <a:endParaRPr/>
            </a:p>
          </p:txBody>
        </p:sp>
      </p:grpSp>
      <p:grpSp>
        <p:nvGrpSpPr>
          <p:cNvPr id="616" name="Google Shape;616;p13"/>
          <p:cNvGrpSpPr/>
          <p:nvPr/>
        </p:nvGrpSpPr>
        <p:grpSpPr>
          <a:xfrm>
            <a:off x="2490672" y="5064606"/>
            <a:ext cx="562453" cy="574194"/>
            <a:chOff x="2490672" y="5064606"/>
            <a:chExt cx="562453" cy="574194"/>
          </a:xfrm>
        </p:grpSpPr>
        <p:sp>
          <p:nvSpPr>
            <p:cNvPr id="617" name="Google Shape;617;p13"/>
            <p:cNvSpPr/>
            <p:nvPr/>
          </p:nvSpPr>
          <p:spPr>
            <a:xfrm>
              <a:off x="2490672" y="5064606"/>
              <a:ext cx="562453" cy="574194"/>
            </a:xfrm>
            <a:prstGeom prst="roundRect">
              <a:avLst>
                <a:gd fmla="val 16667" name="adj"/>
              </a:avLst>
            </a:prstGeom>
            <a:solidFill>
              <a:srgbClr val="00B05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18" name="Google Shape;618;p13"/>
            <p:cNvSpPr txBox="1"/>
            <p:nvPr/>
          </p:nvSpPr>
          <p:spPr>
            <a:xfrm>
              <a:off x="2576348" y="5100935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β</a:t>
              </a:r>
              <a:endParaRPr/>
            </a:p>
          </p:txBody>
        </p:sp>
      </p:grpSp>
      <p:grpSp>
        <p:nvGrpSpPr>
          <p:cNvPr id="619" name="Google Shape;619;p13"/>
          <p:cNvGrpSpPr/>
          <p:nvPr/>
        </p:nvGrpSpPr>
        <p:grpSpPr>
          <a:xfrm>
            <a:off x="1828800" y="4669972"/>
            <a:ext cx="635876" cy="775414"/>
            <a:chOff x="1828800" y="4669972"/>
            <a:chExt cx="635876" cy="775414"/>
          </a:xfrm>
        </p:grpSpPr>
        <p:sp>
          <p:nvSpPr>
            <p:cNvPr id="620" name="Google Shape;620;p13"/>
            <p:cNvSpPr/>
            <p:nvPr/>
          </p:nvSpPr>
          <p:spPr>
            <a:xfrm>
              <a:off x="1828800" y="4669972"/>
              <a:ext cx="635876" cy="775414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21" name="Google Shape;621;p13"/>
            <p:cNvSpPr txBox="1"/>
            <p:nvPr/>
          </p:nvSpPr>
          <p:spPr>
            <a:xfrm>
              <a:off x="1981200" y="4859866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b="1" sz="2400">
                <a:solidFill>
                  <a:srgbClr val="FFFF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</p:grpSp>
      <p:sp>
        <p:nvSpPr>
          <p:cNvPr id="622" name="Google Shape;622;p13"/>
          <p:cNvSpPr/>
          <p:nvPr/>
        </p:nvSpPr>
        <p:spPr>
          <a:xfrm>
            <a:off x="685800" y="3962400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23" name="Google Shape;623;p13"/>
          <p:cNvSpPr/>
          <p:nvPr/>
        </p:nvSpPr>
        <p:spPr>
          <a:xfrm>
            <a:off x="10020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24" name="Google Shape;624;p13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G-protein coupled receptors</a:t>
            </a:r>
            <a:endParaRPr/>
          </a:p>
        </p:txBody>
      </p:sp>
      <p:sp>
        <p:nvSpPr>
          <p:cNvPr id="625" name="Google Shape;625;p13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26" name="Google Shape;626;p13"/>
          <p:cNvSpPr txBox="1"/>
          <p:nvPr/>
        </p:nvSpPr>
        <p:spPr>
          <a:xfrm>
            <a:off x="3967473" y="1447800"/>
            <a:ext cx="486135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G-protein composed of one alpha, beta, and gamma subunit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2 primary signaling cascades: cAMP or phosphatidylinositol pathways</a:t>
            </a:r>
            <a:endParaRPr/>
          </a:p>
        </p:txBody>
      </p:sp>
      <p:sp>
        <p:nvSpPr>
          <p:cNvPr id="627" name="Google Shape;627;p13"/>
          <p:cNvSpPr txBox="1"/>
          <p:nvPr/>
        </p:nvSpPr>
        <p:spPr>
          <a:xfrm>
            <a:off x="4000529" y="5033665"/>
            <a:ext cx="488797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Pathway activated depends on alpha subunit type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(Gαs, Gαi/o, Gαq/11, Gα12/13)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GDP bound to </a:t>
            </a:r>
            <a:r>
              <a:rPr b="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0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when inactive</a:t>
            </a:r>
            <a:endParaRPr b="0" i="0" sz="2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628" name="Google Shape;628;p13"/>
          <p:cNvGrpSpPr/>
          <p:nvPr/>
        </p:nvGrpSpPr>
        <p:grpSpPr>
          <a:xfrm>
            <a:off x="1828800" y="4572000"/>
            <a:ext cx="1224325" cy="1066800"/>
            <a:chOff x="1828800" y="4572000"/>
            <a:chExt cx="1224325" cy="1066800"/>
          </a:xfrm>
        </p:grpSpPr>
        <p:sp>
          <p:nvSpPr>
            <p:cNvPr id="629" name="Google Shape;629;p13"/>
            <p:cNvSpPr/>
            <p:nvPr/>
          </p:nvSpPr>
          <p:spPr>
            <a:xfrm>
              <a:off x="2490672" y="5064606"/>
              <a:ext cx="562453" cy="574194"/>
            </a:xfrm>
            <a:prstGeom prst="roundRect">
              <a:avLst>
                <a:gd fmla="val 16667" name="adj"/>
              </a:avLst>
            </a:prstGeom>
            <a:solidFill>
              <a:srgbClr val="00B050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30" name="Google Shape;630;p13"/>
            <p:cNvSpPr/>
            <p:nvPr/>
          </p:nvSpPr>
          <p:spPr>
            <a:xfrm>
              <a:off x="2490672" y="4655127"/>
              <a:ext cx="397422" cy="409479"/>
            </a:xfrm>
            <a:prstGeom prst="roundRect">
              <a:avLst>
                <a:gd fmla="val 16667" name="adj"/>
              </a:avLst>
            </a:prstGeom>
            <a:solidFill>
              <a:srgbClr val="5667B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31" name="Google Shape;631;p13"/>
            <p:cNvSpPr/>
            <p:nvPr/>
          </p:nvSpPr>
          <p:spPr>
            <a:xfrm>
              <a:off x="1828800" y="4669972"/>
              <a:ext cx="635876" cy="775414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32" name="Google Shape;632;p13"/>
            <p:cNvSpPr txBox="1"/>
            <p:nvPr/>
          </p:nvSpPr>
          <p:spPr>
            <a:xfrm>
              <a:off x="2444508" y="4572000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γ</a:t>
              </a:r>
              <a:endParaRPr/>
            </a:p>
          </p:txBody>
        </p:sp>
        <p:sp>
          <p:nvSpPr>
            <p:cNvPr id="633" name="Google Shape;633;p13"/>
            <p:cNvSpPr txBox="1"/>
            <p:nvPr/>
          </p:nvSpPr>
          <p:spPr>
            <a:xfrm>
              <a:off x="2576348" y="5100935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β</a:t>
              </a:r>
              <a:endParaRPr/>
            </a:p>
          </p:txBody>
        </p:sp>
        <p:sp>
          <p:nvSpPr>
            <p:cNvPr id="634" name="Google Shape;634;p13"/>
            <p:cNvSpPr txBox="1"/>
            <p:nvPr/>
          </p:nvSpPr>
          <p:spPr>
            <a:xfrm>
              <a:off x="1981200" y="4859866"/>
              <a:ext cx="3604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b="1" sz="2400">
                <a:solidFill>
                  <a:srgbClr val="FFFF00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</p:grpSp>
      <p:sp>
        <p:nvSpPr>
          <p:cNvPr id="635" name="Google Shape;635;p13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BAC1FF"/>
                </a:solidFill>
                <a:latin typeface="Gill Sans"/>
                <a:ea typeface="Gill Sans"/>
                <a:cs typeface="Gill Sans"/>
                <a:sym typeface="Gill Sans"/>
              </a:rPr>
              <a:t>GDP</a:t>
            </a:r>
            <a:endParaRPr b="1" sz="1800">
              <a:solidFill>
                <a:srgbClr val="BAC1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6" name="Google Shape;636;p13"/>
          <p:cNvSpPr txBox="1"/>
          <p:nvPr/>
        </p:nvSpPr>
        <p:spPr>
          <a:xfrm>
            <a:off x="325074" y="6418659"/>
            <a:ext cx="231225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B050"/>
                </a:solidFill>
                <a:latin typeface="Gill Sans"/>
                <a:ea typeface="Gill Sans"/>
                <a:cs typeface="Gill Sans"/>
                <a:sym typeface="Gill Sans"/>
              </a:rPr>
              <a:t>PicScience 2014</a:t>
            </a:r>
            <a:endParaRPr b="1" sz="2000">
              <a:solidFill>
                <a:srgbClr val="00B05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14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643" name="Google Shape;643;p14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644" name="Google Shape;644;p14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645" name="Google Shape;645;p14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646" name="Google Shape;646;p14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647" name="Google Shape;647;p14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48" name="Google Shape;648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9" name="Google Shape;649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0" name="Google Shape;650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1" name="Google Shape;651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2" name="Google Shape;652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3" name="Google Shape;653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4" name="Google Shape;654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5" name="Google Shape;655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6" name="Google Shape;656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7" name="Google Shape;657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8" name="Google Shape;658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59" name="Google Shape;659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0" name="Google Shape;660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61" name="Google Shape;661;p14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62" name="Google Shape;662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3" name="Google Shape;663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4" name="Google Shape;664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5" name="Google Shape;665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6" name="Google Shape;666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7" name="Google Shape;667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8" name="Google Shape;668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69" name="Google Shape;669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0" name="Google Shape;670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1" name="Google Shape;671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2" name="Google Shape;672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3" name="Google Shape;673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4" name="Google Shape;674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675" name="Google Shape;675;p14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76" name="Google Shape;676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7" name="Google Shape;677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8" name="Google Shape;678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79" name="Google Shape;679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0" name="Google Shape;680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1" name="Google Shape;681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2" name="Google Shape;682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3" name="Google Shape;683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4" name="Google Shape;684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5" name="Google Shape;685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6" name="Google Shape;686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7" name="Google Shape;687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88" name="Google Shape;688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689" name="Google Shape;689;p14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0" name="Google Shape;690;p14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1" name="Google Shape;691;p14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2" name="Google Shape;692;p14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3" name="Google Shape;693;p14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4" name="Google Shape;694;p14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5" name="Google Shape;695;p14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6" name="Google Shape;696;p14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7" name="Google Shape;697;p14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8" name="Google Shape;698;p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9" name="Google Shape;699;p14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0" name="Google Shape;700;p14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1" name="Google Shape;701;p14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2" name="Google Shape;702;p14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3" name="Google Shape;703;p14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4" name="Google Shape;704;p14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5" name="Google Shape;705;p14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6" name="Google Shape;706;p14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7" name="Google Shape;707;p14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08" name="Google Shape;708;p14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709" name="Google Shape;709;p1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710" name="Google Shape;710;p14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11" name="Google Shape;711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2" name="Google Shape;712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3" name="Google Shape;713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4" name="Google Shape;714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5" name="Google Shape;715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6" name="Google Shape;716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7" name="Google Shape;717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8" name="Google Shape;718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19" name="Google Shape;719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0" name="Google Shape;720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1" name="Google Shape;721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2" name="Google Shape;722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3" name="Google Shape;723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24" name="Google Shape;724;p14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25" name="Google Shape;725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6" name="Google Shape;726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7" name="Google Shape;727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8" name="Google Shape;728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29" name="Google Shape;729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0" name="Google Shape;730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1" name="Google Shape;731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2" name="Google Shape;732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3" name="Google Shape;733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4" name="Google Shape;734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5" name="Google Shape;735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6" name="Google Shape;736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37" name="Google Shape;737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38" name="Google Shape;738;p1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39" name="Google Shape;739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0" name="Google Shape;740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1" name="Google Shape;741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2" name="Google Shape;742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3" name="Google Shape;743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4" name="Google Shape;744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5" name="Google Shape;745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6" name="Google Shape;746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7" name="Google Shape;747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8" name="Google Shape;748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9" name="Google Shape;749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0" name="Google Shape;750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1" name="Google Shape;751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52" name="Google Shape;752;p14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53" name="Google Shape;753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" name="Google Shape;754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5" name="Google Shape;755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6" name="Google Shape;756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7" name="Google Shape;757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8" name="Google Shape;758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9" name="Google Shape;759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0" name="Google Shape;760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1" name="Google Shape;761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" name="Google Shape;762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3" name="Google Shape;763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4" name="Google Shape;764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5" name="Google Shape;765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766" name="Google Shape;766;p14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7" name="Google Shape;767;p1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8" name="Google Shape;768;p14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9" name="Google Shape;769;p14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70" name="Google Shape;770;p14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71" name="Google Shape;771;p14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72" name="Google Shape;772;p14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773" name="Google Shape;773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74" name="Google Shape;77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5" name="Google Shape;77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6" name="Google Shape;776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77" name="Google Shape;77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8" name="Google Shape;77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9" name="Google Shape;779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0" name="Google Shape;78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1" name="Google Shape;78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2" name="Google Shape;782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3" name="Google Shape;78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4" name="Google Shape;78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5" name="Google Shape;785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6" name="Google Shape;78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7" name="Google Shape;78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8" name="Google Shape;788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9" name="Google Shape;78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0" name="Google Shape;79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1" name="Google Shape;791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2" name="Google Shape;79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3" name="Google Shape;79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4" name="Google Shape;794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95" name="Google Shape;79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6" name="Google Shape;79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7" name="Google Shape;797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8" name="Google Shape;79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9" name="Google Shape;79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00" name="Google Shape;800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01" name="Google Shape;80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2" name="Google Shape;80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03" name="Google Shape;803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04" name="Google Shape;80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5" name="Google Shape;80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06" name="Google Shape;806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07" name="Google Shape;80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08" name="Google Shape;80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09" name="Google Shape;809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10" name="Google Shape;81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1" name="Google Shape;81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2" name="Google Shape;812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3" name="Google Shape;81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4" name="Google Shape;81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5" name="Google Shape;815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6" name="Google Shape;81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17" name="Google Shape;81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18" name="Google Shape;818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9" name="Google Shape;81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0" name="Google Shape;82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1" name="Google Shape;821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2" name="Google Shape;82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3" name="Google Shape;82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4" name="Google Shape;824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5" name="Google Shape;82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6" name="Google Shape;82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7" name="Google Shape;827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8" name="Google Shape;82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9" name="Google Shape;82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0" name="Google Shape;830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1" name="Google Shape;83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2" name="Google Shape;83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3" name="Google Shape;833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4" name="Google Shape;83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5" name="Google Shape;83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6" name="Google Shape;836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7" name="Google Shape;83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8" name="Google Shape;83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9" name="Google Shape;839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0" name="Google Shape;84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1" name="Google Shape;84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2" name="Google Shape;842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3" name="Google Shape;84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4" name="Google Shape;84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5" name="Google Shape;845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6" name="Google Shape;84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7" name="Google Shape;84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8" name="Google Shape;848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9" name="Google Shape;84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50" name="Google Shape;85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51" name="Google Shape;851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2" name="Google Shape;85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53" name="Google Shape;85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54" name="Google Shape;854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5" name="Google Shape;85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56" name="Google Shape;85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857" name="Google Shape;857;p14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858" name="Google Shape;858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59" name="Google Shape;85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60" name="Google Shape;86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61" name="Google Shape;861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62" name="Google Shape;86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63" name="Google Shape;86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64" name="Google Shape;864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5" name="Google Shape;86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66" name="Google Shape;86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67" name="Google Shape;867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8" name="Google Shape;86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69" name="Google Shape;86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70" name="Google Shape;870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1" name="Google Shape;87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72" name="Google Shape;87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73" name="Google Shape;873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4" name="Google Shape;87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75" name="Google Shape;87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76" name="Google Shape;876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7" name="Google Shape;87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78" name="Google Shape;87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79" name="Google Shape;879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80" name="Google Shape;88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81" name="Google Shape;88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82" name="Google Shape;882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3" name="Google Shape;88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84" name="Google Shape;88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85" name="Google Shape;885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6" name="Google Shape;88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87" name="Google Shape;88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88" name="Google Shape;888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9" name="Google Shape;88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90" name="Google Shape;89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91" name="Google Shape;891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2" name="Google Shape;89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93" name="Google Shape;89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94" name="Google Shape;894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95" name="Google Shape;89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96" name="Google Shape;89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97" name="Google Shape;897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8" name="Google Shape;89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99" name="Google Shape;89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00" name="Google Shape;900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01" name="Google Shape;90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02" name="Google Shape;90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03" name="Google Shape;903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04" name="Google Shape;90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05" name="Google Shape;90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06" name="Google Shape;906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07" name="Google Shape;90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08" name="Google Shape;90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09" name="Google Shape;909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0" name="Google Shape;91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11" name="Google Shape;91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12" name="Google Shape;912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3" name="Google Shape;91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14" name="Google Shape;91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15" name="Google Shape;915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6" name="Google Shape;91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17" name="Google Shape;91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18" name="Google Shape;918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9" name="Google Shape;91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20" name="Google Shape;92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21" name="Google Shape;921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22" name="Google Shape;92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23" name="Google Shape;92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24" name="Google Shape;924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25" name="Google Shape;92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26" name="Google Shape;92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27" name="Google Shape;927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28" name="Google Shape;92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29" name="Google Shape;92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30" name="Google Shape;930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1" name="Google Shape;93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32" name="Google Shape;93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33" name="Google Shape;933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4" name="Google Shape;93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35" name="Google Shape;93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36" name="Google Shape;936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7" name="Google Shape;93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38" name="Google Shape;93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39" name="Google Shape;939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40" name="Google Shape;94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41" name="Google Shape;94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942" name="Google Shape;942;p14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43" name="Google Shape;943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44" name="Google Shape;94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45" name="Google Shape;94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46" name="Google Shape;946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47" name="Google Shape;94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48" name="Google Shape;94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49" name="Google Shape;949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0" name="Google Shape;95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51" name="Google Shape;95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52" name="Google Shape;952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3" name="Google Shape;95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54" name="Google Shape;95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55" name="Google Shape;955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6" name="Google Shape;95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57" name="Google Shape;95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58" name="Google Shape;958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9" name="Google Shape;95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60" name="Google Shape;96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61" name="Google Shape;961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2" name="Google Shape;96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63" name="Google Shape;96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64" name="Google Shape;964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65" name="Google Shape;96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66" name="Google Shape;96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67" name="Google Shape;967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8" name="Google Shape;96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69" name="Google Shape;96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70" name="Google Shape;970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1" name="Google Shape;97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72" name="Google Shape;97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73" name="Google Shape;973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4" name="Google Shape;97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75" name="Google Shape;97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76" name="Google Shape;976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7" name="Google Shape;97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78" name="Google Shape;97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79" name="Google Shape;979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80" name="Google Shape;98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81" name="Google Shape;98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82" name="Google Shape;982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83" name="Google Shape;98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84" name="Google Shape;98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85" name="Google Shape;985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86" name="Google Shape;98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87" name="Google Shape;98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88" name="Google Shape;988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89" name="Google Shape;98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90" name="Google Shape;99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91" name="Google Shape;991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2" name="Google Shape;99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93" name="Google Shape;99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94" name="Google Shape;994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5" name="Google Shape;99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96" name="Google Shape;99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97" name="Google Shape;997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8" name="Google Shape;99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99" name="Google Shape;99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00" name="Google Shape;1000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1" name="Google Shape;100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02" name="Google Shape;100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03" name="Google Shape;1003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4" name="Google Shape;100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05" name="Google Shape;100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06" name="Google Shape;1006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7" name="Google Shape;100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08" name="Google Shape;100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09" name="Google Shape;1009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0" name="Google Shape;101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11" name="Google Shape;101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12" name="Google Shape;1012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3" name="Google Shape;101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14" name="Google Shape;101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15" name="Google Shape;1015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6" name="Google Shape;101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17" name="Google Shape;101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18" name="Google Shape;1018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9" name="Google Shape;101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20" name="Google Shape;102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21" name="Google Shape;1021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2" name="Google Shape;102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23" name="Google Shape;102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24" name="Google Shape;1024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5" name="Google Shape;102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26" name="Google Shape;102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027" name="Google Shape;1027;p14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028" name="Google Shape;1028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9" name="Google Shape;102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30" name="Google Shape;103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31" name="Google Shape;1031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2" name="Google Shape;103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33" name="Google Shape;103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34" name="Google Shape;1034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5" name="Google Shape;103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36" name="Google Shape;103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37" name="Google Shape;1037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8" name="Google Shape;103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39" name="Google Shape;103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40" name="Google Shape;1040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1" name="Google Shape;104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42" name="Google Shape;104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43" name="Google Shape;1043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4" name="Google Shape;104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45" name="Google Shape;104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46" name="Google Shape;1046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7" name="Google Shape;104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48" name="Google Shape;104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49" name="Google Shape;1049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0" name="Google Shape;105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51" name="Google Shape;105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52" name="Google Shape;1052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3" name="Google Shape;105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54" name="Google Shape;105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55" name="Google Shape;1055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6" name="Google Shape;105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57" name="Google Shape;105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58" name="Google Shape;1058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9" name="Google Shape;105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60" name="Google Shape;106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61" name="Google Shape;1061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2" name="Google Shape;106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63" name="Google Shape;106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64" name="Google Shape;1064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5" name="Google Shape;106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66" name="Google Shape;106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67" name="Google Shape;1067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8" name="Google Shape;106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69" name="Google Shape;106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70" name="Google Shape;1070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71" name="Google Shape;107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72" name="Google Shape;107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73" name="Google Shape;1073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74" name="Google Shape;107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75" name="Google Shape;107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76" name="Google Shape;1076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77" name="Google Shape;107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78" name="Google Shape;107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79" name="Google Shape;1079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0" name="Google Shape;108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1" name="Google Shape;108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82" name="Google Shape;1082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3" name="Google Shape;108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4" name="Google Shape;108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85" name="Google Shape;1085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6" name="Google Shape;108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7" name="Google Shape;108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88" name="Google Shape;1088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9" name="Google Shape;108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90" name="Google Shape;109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91" name="Google Shape;1091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92" name="Google Shape;109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93" name="Google Shape;109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94" name="Google Shape;1094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95" name="Google Shape;109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96" name="Google Shape;109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097" name="Google Shape;1097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98" name="Google Shape;109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99" name="Google Shape;109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00" name="Google Shape;1100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01" name="Google Shape;110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02" name="Google Shape;110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03" name="Google Shape;1103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04" name="Google Shape;110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05" name="Google Shape;110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06" name="Google Shape;1106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07" name="Google Shape;110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08" name="Google Shape;110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109" name="Google Shape;1109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110" name="Google Shape;111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11" name="Google Shape;111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1112" name="Google Shape;1112;p14"/>
          <p:cNvSpPr/>
          <p:nvPr/>
        </p:nvSpPr>
        <p:spPr>
          <a:xfrm>
            <a:off x="1265257" y="2750127"/>
            <a:ext cx="290946" cy="263237"/>
          </a:xfrm>
          <a:custGeom>
            <a:rect b="b" l="l" r="r" t="t"/>
            <a:pathLst>
              <a:path extrusionOk="0" h="263237" w="290946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113" name="Google Shape;1113;p14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1114" name="Google Shape;1114;p1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15" name="Google Shape;1115;p1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116" name="Google Shape;1116;p14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1117" name="Google Shape;1117;p1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18" name="Google Shape;1118;p1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119" name="Google Shape;1119;p14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1120" name="Google Shape;1120;p1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21" name="Google Shape;1121;p1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122" name="Google Shape;1122;p14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1123" name="Google Shape;1123;p1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24" name="Google Shape;1124;p1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125" name="Google Shape;1125;p14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1126" name="Google Shape;1126;p1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27" name="Google Shape;1127;p1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128" name="Google Shape;1128;p14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1129" name="Google Shape;1129;p1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30" name="Google Shape;1130;p1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131" name="Google Shape;1131;p14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1132" name="Google Shape;1132;p14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33" name="Google Shape;1133;p14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134" name="Google Shape;1134;p14"/>
          <p:cNvSpPr/>
          <p:nvPr/>
        </p:nvSpPr>
        <p:spPr>
          <a:xfrm>
            <a:off x="1016520" y="35031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35" name="Google Shape;1135;p14"/>
          <p:cNvSpPr/>
          <p:nvPr/>
        </p:nvSpPr>
        <p:spPr>
          <a:xfrm>
            <a:off x="773421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36" name="Google Shape;1136;p14"/>
          <p:cNvSpPr/>
          <p:nvPr/>
        </p:nvSpPr>
        <p:spPr>
          <a:xfrm>
            <a:off x="1321320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37" name="Google Shape;1137;p14"/>
          <p:cNvSpPr/>
          <p:nvPr/>
        </p:nvSpPr>
        <p:spPr>
          <a:xfrm>
            <a:off x="1473720" y="39603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38" name="Google Shape;1138;p14"/>
          <p:cNvSpPr/>
          <p:nvPr/>
        </p:nvSpPr>
        <p:spPr>
          <a:xfrm>
            <a:off x="13068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39" name="Google Shape;1139;p14"/>
          <p:cNvSpPr/>
          <p:nvPr/>
        </p:nvSpPr>
        <p:spPr>
          <a:xfrm>
            <a:off x="788986" y="3576044"/>
            <a:ext cx="199180" cy="427919"/>
          </a:xfrm>
          <a:custGeom>
            <a:rect b="b" l="l" r="r" t="t"/>
            <a:pathLst>
              <a:path extrusionOk="0" h="427919" w="199180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0" name="Google Shape;1140;p14"/>
          <p:cNvSpPr/>
          <p:nvPr/>
        </p:nvSpPr>
        <p:spPr>
          <a:xfrm>
            <a:off x="1168276" y="3879272"/>
            <a:ext cx="318654" cy="263237"/>
          </a:xfrm>
          <a:custGeom>
            <a:rect b="b" l="l" r="r" t="t"/>
            <a:pathLst>
              <a:path extrusionOk="0" h="263237" w="318654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1" name="Google Shape;1141;p14"/>
          <p:cNvSpPr/>
          <p:nvPr/>
        </p:nvSpPr>
        <p:spPr>
          <a:xfrm>
            <a:off x="1514639" y="3464836"/>
            <a:ext cx="182252" cy="525273"/>
          </a:xfrm>
          <a:custGeom>
            <a:rect b="b" l="l" r="r" t="t"/>
            <a:pathLst>
              <a:path extrusionOk="0" h="525273" w="182252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2" name="Google Shape;1142;p14"/>
          <p:cNvSpPr/>
          <p:nvPr/>
        </p:nvSpPr>
        <p:spPr>
          <a:xfrm>
            <a:off x="685800" y="4959927"/>
            <a:ext cx="1022807" cy="678873"/>
          </a:xfrm>
          <a:custGeom>
            <a:rect b="b" l="l" r="r" t="t"/>
            <a:pathLst>
              <a:path extrusionOk="0" h="678873" w="1022807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3" name="Google Shape;1143;p14"/>
          <p:cNvSpPr/>
          <p:nvPr/>
        </p:nvSpPr>
        <p:spPr>
          <a:xfrm>
            <a:off x="728938" y="2964872"/>
            <a:ext cx="763512" cy="568037"/>
          </a:xfrm>
          <a:custGeom>
            <a:rect b="b" l="l" r="r" t="t"/>
            <a:pathLst>
              <a:path extrusionOk="0" h="568037" w="763512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4" name="Google Shape;1144;p14"/>
          <p:cNvSpPr/>
          <p:nvPr/>
        </p:nvSpPr>
        <p:spPr>
          <a:xfrm rot="-8123752">
            <a:off x="1331662" y="2748242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5" name="Google Shape;1145;p14"/>
          <p:cNvSpPr/>
          <p:nvPr/>
        </p:nvSpPr>
        <p:spPr>
          <a:xfrm>
            <a:off x="1002020" y="2673927"/>
            <a:ext cx="277091" cy="318655"/>
          </a:xfrm>
          <a:custGeom>
            <a:rect b="b" l="l" r="r" t="t"/>
            <a:pathLst>
              <a:path extrusionOk="0" h="318655" w="277091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6" name="Google Shape;1146;p14"/>
          <p:cNvSpPr/>
          <p:nvPr/>
        </p:nvSpPr>
        <p:spPr>
          <a:xfrm rot="-1604835">
            <a:off x="900859" y="2679441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147" name="Google Shape;1147;p14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1148" name="Google Shape;1148;p14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1149" name="Google Shape;1149;p14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rect b="b" l="l" r="r" t="t"/>
                <a:pathLst>
                  <a:path extrusionOk="0" h="443346" w="117942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1150" name="Google Shape;1150;p14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1151" name="Google Shape;1151;p14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5667B1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52" name="Google Shape;1152;p14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γ</a:t>
                  </a:r>
                  <a:endParaRPr/>
                </a:p>
              </p:txBody>
            </p:sp>
          </p:grpSp>
        </p:grpSp>
        <p:grpSp>
          <p:nvGrpSpPr>
            <p:cNvPr id="1153" name="Google Shape;1153;p14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1154" name="Google Shape;1154;p14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>
                  <a:gd fmla="val 16667" name="adj"/>
                </a:avLst>
              </a:prstGeom>
              <a:solidFill>
                <a:srgbClr val="00B05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55" name="Google Shape;1155;p14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β</a:t>
                </a:r>
                <a:endParaRPr/>
              </a:p>
            </p:txBody>
          </p:sp>
        </p:grpSp>
      </p:grpSp>
      <p:grpSp>
        <p:nvGrpSpPr>
          <p:cNvPr id="1156" name="Google Shape;1156;p14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1157" name="Google Shape;1157;p14"/>
            <p:cNvSpPr/>
            <p:nvPr/>
          </p:nvSpPr>
          <p:spPr>
            <a:xfrm>
              <a:off x="2091959" y="4121727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158" name="Google Shape;1158;p14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1159" name="Google Shape;1159;p14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>
                  <a:gd fmla="val 16667" name="adj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60" name="Google Shape;1160;p14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α</a:t>
                </a:r>
                <a:endParaRPr b="1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</p:grpSp>
      </p:grpSp>
      <p:sp>
        <p:nvSpPr>
          <p:cNvPr id="1161" name="Google Shape;1161;p14"/>
          <p:cNvSpPr/>
          <p:nvPr/>
        </p:nvSpPr>
        <p:spPr>
          <a:xfrm>
            <a:off x="685800" y="3962400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2" name="Google Shape;1162;p14"/>
          <p:cNvSpPr/>
          <p:nvPr/>
        </p:nvSpPr>
        <p:spPr>
          <a:xfrm>
            <a:off x="10020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3" name="Google Shape;1163;p14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G-protein coupled receptors</a:t>
            </a:r>
            <a:endParaRPr/>
          </a:p>
        </p:txBody>
      </p:sp>
      <p:sp>
        <p:nvSpPr>
          <p:cNvPr id="1164" name="Google Shape;1164;p14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5" name="Google Shape;1165;p14"/>
          <p:cNvSpPr/>
          <p:nvPr/>
        </p:nvSpPr>
        <p:spPr>
          <a:xfrm>
            <a:off x="1200023" y="2286000"/>
            <a:ext cx="247777" cy="228600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6" name="Google Shape;1166;p14"/>
          <p:cNvSpPr txBox="1"/>
          <p:nvPr/>
        </p:nvSpPr>
        <p:spPr>
          <a:xfrm>
            <a:off x="3117676" y="1447800"/>
            <a:ext cx="5393218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When a ligand binds, the receptor changes conformation, allowing G-protein to be activated (GDP is exchanged for GTP)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G-protein dissociates from receptor then subunits from each other.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7" name="Google Shape;1167;p14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BAC1FF"/>
                </a:solidFill>
                <a:latin typeface="Gill Sans"/>
                <a:ea typeface="Gill Sans"/>
                <a:cs typeface="Gill Sans"/>
                <a:sym typeface="Gill Sans"/>
              </a:rPr>
              <a:t>GDP</a:t>
            </a:r>
            <a:endParaRPr b="1" sz="1800">
              <a:solidFill>
                <a:srgbClr val="BAC1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8" name="Google Shape;1168;p14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99"/>
                </a:solidFill>
                <a:latin typeface="Gill Sans"/>
                <a:ea typeface="Gill Sans"/>
                <a:cs typeface="Gill Sans"/>
                <a:sym typeface="Gill Sans"/>
              </a:rPr>
              <a:t>GTP</a:t>
            </a:r>
            <a:endParaRPr b="1" sz="1800">
              <a:solidFill>
                <a:srgbClr val="FF339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169" name="Google Shape;1169;p14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1170" name="Google Shape;1170;p14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1171" name="Google Shape;1171;p14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1172" name="Google Shape;1172;p14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73" name="Google Shape;1173;p14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α</a:t>
                  </a:r>
                  <a:endParaRPr b="1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</p:grpSp>
          <p:sp>
            <p:nvSpPr>
              <p:cNvPr id="1174" name="Google Shape;1174;p14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rgbClr val="FF3399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GTP</a:t>
                </a:r>
                <a:endParaRPr b="1" sz="1800">
                  <a:solidFill>
                    <a:srgbClr val="FF3399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1175" name="Google Shape;1175;p14"/>
            <p:cNvSpPr/>
            <p:nvPr/>
          </p:nvSpPr>
          <p:spPr>
            <a:xfrm>
              <a:off x="3567439" y="4114800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5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182" name="Google Shape;1182;p15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1183" name="Google Shape;1183;p15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184" name="Google Shape;1184;p15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1185" name="Google Shape;1185;p15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1186" name="Google Shape;1186;p15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87" name="Google Shape;1187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88" name="Google Shape;1188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89" name="Google Shape;1189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0" name="Google Shape;1190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1" name="Google Shape;1191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2" name="Google Shape;1192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3" name="Google Shape;1193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4" name="Google Shape;1194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5" name="Google Shape;1195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6" name="Google Shape;1196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7" name="Google Shape;1197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8" name="Google Shape;1198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199" name="Google Shape;1199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200" name="Google Shape;1200;p15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01" name="Google Shape;1201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2" name="Google Shape;1202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3" name="Google Shape;1203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4" name="Google Shape;1204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5" name="Google Shape;1205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6" name="Google Shape;1206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7" name="Google Shape;1207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8" name="Google Shape;1208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09" name="Google Shape;1209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0" name="Google Shape;1210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1" name="Google Shape;1211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2" name="Google Shape;1212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3" name="Google Shape;1213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214" name="Google Shape;1214;p15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15" name="Google Shape;1215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6" name="Google Shape;1216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7" name="Google Shape;1217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8" name="Google Shape;1218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19" name="Google Shape;1219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0" name="Google Shape;1220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1" name="Google Shape;1221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2" name="Google Shape;1222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3" name="Google Shape;1223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4" name="Google Shape;1224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5" name="Google Shape;1225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6" name="Google Shape;1226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27" name="Google Shape;1227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228" name="Google Shape;1228;p15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9" name="Google Shape;1229;p15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0" name="Google Shape;1230;p15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1" name="Google Shape;1231;p15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2" name="Google Shape;1232;p15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3" name="Google Shape;1233;p15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4" name="Google Shape;1234;p15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5" name="Google Shape;1235;p15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6" name="Google Shape;1236;p15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7" name="Google Shape;1237;p15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8" name="Google Shape;1238;p15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9" name="Google Shape;1239;p15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0" name="Google Shape;1240;p15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1" name="Google Shape;1241;p15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2" name="Google Shape;1242;p15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3" name="Google Shape;1243;p15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4" name="Google Shape;1244;p15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5" name="Google Shape;1245;p15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6" name="Google Shape;1246;p15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47" name="Google Shape;1247;p15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248" name="Google Shape;1248;p15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249" name="Google Shape;1249;p15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50" name="Google Shape;1250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1" name="Google Shape;1251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2" name="Google Shape;1252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3" name="Google Shape;1253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4" name="Google Shape;1254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5" name="Google Shape;1255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6" name="Google Shape;1256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7" name="Google Shape;1257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8" name="Google Shape;1258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9" name="Google Shape;1259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60" name="Google Shape;1260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61" name="Google Shape;1261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62" name="Google Shape;1262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263" name="Google Shape;1263;p15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64" name="Google Shape;1264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65" name="Google Shape;1265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66" name="Google Shape;1266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67" name="Google Shape;1267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68" name="Google Shape;1268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69" name="Google Shape;1269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0" name="Google Shape;1270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1" name="Google Shape;1271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2" name="Google Shape;1272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3" name="Google Shape;1273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4" name="Google Shape;1274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5" name="Google Shape;1275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6" name="Google Shape;1276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277" name="Google Shape;1277;p15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78" name="Google Shape;1278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9" name="Google Shape;1279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0" name="Google Shape;1280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1" name="Google Shape;1281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2" name="Google Shape;1282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3" name="Google Shape;1283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4" name="Google Shape;1284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5" name="Google Shape;1285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6" name="Google Shape;1286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7" name="Google Shape;1287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8" name="Google Shape;1288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9" name="Google Shape;1289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0" name="Google Shape;1290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291" name="Google Shape;1291;p15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92" name="Google Shape;1292;p15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3" name="Google Shape;1293;p15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4" name="Google Shape;1294;p15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5" name="Google Shape;1295;p15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6" name="Google Shape;1296;p15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7" name="Google Shape;1297;p15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8" name="Google Shape;1298;p15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9" name="Google Shape;1299;p15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0" name="Google Shape;1300;p15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1" name="Google Shape;1301;p15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2" name="Google Shape;1302;p15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3" name="Google Shape;1303;p15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4" name="Google Shape;1304;p15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305" name="Google Shape;1305;p15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06" name="Google Shape;1306;p15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07" name="Google Shape;1307;p15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08" name="Google Shape;1308;p15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09" name="Google Shape;1309;p15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10" name="Google Shape;1310;p15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311" name="Google Shape;1311;p15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312" name="Google Shape;1312;p1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3" name="Google Shape;131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4" name="Google Shape;131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15" name="Google Shape;1315;p1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6" name="Google Shape;131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7" name="Google Shape;131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18" name="Google Shape;1318;p1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19" name="Google Shape;131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20" name="Google Shape;132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21" name="Google Shape;1321;p1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22" name="Google Shape;132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23" name="Google Shape;132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24" name="Google Shape;1324;p1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25" name="Google Shape;132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26" name="Google Shape;132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27" name="Google Shape;1327;p1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28" name="Google Shape;132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29" name="Google Shape;132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30" name="Google Shape;1330;p1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1" name="Google Shape;133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32" name="Google Shape;133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33" name="Google Shape;1333;p1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4" name="Google Shape;133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35" name="Google Shape;133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36" name="Google Shape;1336;p1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37" name="Google Shape;133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38" name="Google Shape;133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39" name="Google Shape;1339;p1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40" name="Google Shape;134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1" name="Google Shape;134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42" name="Google Shape;1342;p1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43" name="Google Shape;134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4" name="Google Shape;134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45" name="Google Shape;1345;p1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46" name="Google Shape;134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7" name="Google Shape;134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48" name="Google Shape;1348;p1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49" name="Google Shape;134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0" name="Google Shape;135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51" name="Google Shape;1351;p1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2" name="Google Shape;135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3" name="Google Shape;135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54" name="Google Shape;1354;p1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5" name="Google Shape;135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6" name="Google Shape;135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57" name="Google Shape;1357;p1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58" name="Google Shape;135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9" name="Google Shape;135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60" name="Google Shape;1360;p1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61" name="Google Shape;136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2" name="Google Shape;136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63" name="Google Shape;1363;p1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64" name="Google Shape;136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5" name="Google Shape;136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66" name="Google Shape;1366;p1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67" name="Google Shape;136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8" name="Google Shape;136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69" name="Google Shape;1369;p1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0" name="Google Shape;137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1" name="Google Shape;137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72" name="Google Shape;1372;p1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3" name="Google Shape;137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4" name="Google Shape;137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75" name="Google Shape;1375;p1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6" name="Google Shape;137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77" name="Google Shape;137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78" name="Google Shape;1378;p1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79" name="Google Shape;137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0" name="Google Shape;138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81" name="Google Shape;1381;p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82" name="Google Shape;138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3" name="Google Shape;138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84" name="Google Shape;1384;p1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85" name="Google Shape;138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6" name="Google Shape;138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87" name="Google Shape;1387;p1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88" name="Google Shape;138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89" name="Google Shape;138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90" name="Google Shape;1390;p1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1" name="Google Shape;139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92" name="Google Shape;139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93" name="Google Shape;1393;p1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4" name="Google Shape;139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95" name="Google Shape;139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396" name="Google Shape;1396;p15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397" name="Google Shape;1397;p1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398" name="Google Shape;139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99" name="Google Shape;139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00" name="Google Shape;1400;p1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1" name="Google Shape;140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02" name="Google Shape;140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03" name="Google Shape;1403;p1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4" name="Google Shape;140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05" name="Google Shape;140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06" name="Google Shape;1406;p1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07" name="Google Shape;140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08" name="Google Shape;140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09" name="Google Shape;1409;p1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0" name="Google Shape;141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11" name="Google Shape;141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12" name="Google Shape;1412;p1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3" name="Google Shape;141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14" name="Google Shape;141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15" name="Google Shape;1415;p1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6" name="Google Shape;141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17" name="Google Shape;141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18" name="Google Shape;1418;p1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19" name="Google Shape;141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0" name="Google Shape;142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21" name="Google Shape;1421;p1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2" name="Google Shape;142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3" name="Google Shape;142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24" name="Google Shape;1424;p1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5" name="Google Shape;142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6" name="Google Shape;142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27" name="Google Shape;1427;p1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28" name="Google Shape;142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9" name="Google Shape;142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30" name="Google Shape;1430;p1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1" name="Google Shape;143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2" name="Google Shape;143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33" name="Google Shape;1433;p1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4" name="Google Shape;143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5" name="Google Shape;143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36" name="Google Shape;1436;p1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37" name="Google Shape;143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8" name="Google Shape;143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39" name="Google Shape;1439;p1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0" name="Google Shape;144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41" name="Google Shape;144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42" name="Google Shape;1442;p1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3" name="Google Shape;144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44" name="Google Shape;144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45" name="Google Shape;1445;p1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6" name="Google Shape;144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47" name="Google Shape;144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48" name="Google Shape;1448;p1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49" name="Google Shape;144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0" name="Google Shape;145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51" name="Google Shape;1451;p1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2" name="Google Shape;145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3" name="Google Shape;145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54" name="Google Shape;1454;p1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5" name="Google Shape;145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6" name="Google Shape;145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57" name="Google Shape;1457;p1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58" name="Google Shape;145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9" name="Google Shape;145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60" name="Google Shape;1460;p1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1" name="Google Shape;146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2" name="Google Shape;146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63" name="Google Shape;1463;p1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4" name="Google Shape;146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5" name="Google Shape;146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66" name="Google Shape;1466;p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67" name="Google Shape;146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8" name="Google Shape;146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69" name="Google Shape;1469;p1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0" name="Google Shape;147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71" name="Google Shape;147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72" name="Google Shape;1472;p1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3" name="Google Shape;147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74" name="Google Shape;147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75" name="Google Shape;1475;p1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6" name="Google Shape;147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77" name="Google Shape;147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78" name="Google Shape;1478;p1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79" name="Google Shape;147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80" name="Google Shape;148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481" name="Google Shape;1481;p15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1482" name="Google Shape;1482;p1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83" name="Google Shape;148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84" name="Google Shape;148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85" name="Google Shape;1485;p1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486" name="Google Shape;148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87" name="Google Shape;148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88" name="Google Shape;1488;p1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89" name="Google Shape;148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0" name="Google Shape;149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91" name="Google Shape;1491;p1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2" name="Google Shape;149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3" name="Google Shape;149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94" name="Google Shape;1494;p1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5" name="Google Shape;149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6" name="Google Shape;149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497" name="Google Shape;1497;p1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498" name="Google Shape;149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9" name="Google Shape;149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00" name="Google Shape;1500;p1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1" name="Google Shape;150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2" name="Google Shape;150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03" name="Google Shape;1503;p1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4" name="Google Shape;150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5" name="Google Shape;150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06" name="Google Shape;1506;p1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07" name="Google Shape;150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8" name="Google Shape;150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09" name="Google Shape;1509;p1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0" name="Google Shape;151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11" name="Google Shape;151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12" name="Google Shape;1512;p1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3" name="Google Shape;151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14" name="Google Shape;151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15" name="Google Shape;1515;p1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6" name="Google Shape;151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17" name="Google Shape;151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18" name="Google Shape;1518;p1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19" name="Google Shape;151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20" name="Google Shape;152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21" name="Google Shape;1521;p1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2" name="Google Shape;152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23" name="Google Shape;152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24" name="Google Shape;1524;p1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5" name="Google Shape;152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26" name="Google Shape;152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27" name="Google Shape;1527;p1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28" name="Google Shape;152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29" name="Google Shape;152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30" name="Google Shape;1530;p1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1" name="Google Shape;153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32" name="Google Shape;153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33" name="Google Shape;1533;p1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4" name="Google Shape;153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35" name="Google Shape;153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36" name="Google Shape;1536;p1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37" name="Google Shape;153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38" name="Google Shape;153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39" name="Google Shape;1539;p1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0" name="Google Shape;154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41" name="Google Shape;154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42" name="Google Shape;1542;p1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3" name="Google Shape;154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44" name="Google Shape;154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45" name="Google Shape;1545;p1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6" name="Google Shape;154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47" name="Google Shape;154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48" name="Google Shape;1548;p1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49" name="Google Shape;154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50" name="Google Shape;155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51" name="Google Shape;1551;p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2" name="Google Shape;155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53" name="Google Shape;155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54" name="Google Shape;1554;p1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5" name="Google Shape;155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56" name="Google Shape;155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57" name="Google Shape;1557;p1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58" name="Google Shape;155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59" name="Google Shape;155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60" name="Google Shape;1560;p1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61" name="Google Shape;156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62" name="Google Shape;156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63" name="Google Shape;1563;p1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64" name="Google Shape;156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65" name="Google Shape;156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566" name="Google Shape;1566;p15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567" name="Google Shape;1567;p15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68" name="Google Shape;156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69" name="Google Shape;156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70" name="Google Shape;1570;p15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1" name="Google Shape;157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72" name="Google Shape;157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73" name="Google Shape;1573;p15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4" name="Google Shape;157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75" name="Google Shape;157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76" name="Google Shape;1576;p15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77" name="Google Shape;157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78" name="Google Shape;157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79" name="Google Shape;1579;p15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80" name="Google Shape;158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81" name="Google Shape;158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82" name="Google Shape;1582;p15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83" name="Google Shape;158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84" name="Google Shape;158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85" name="Google Shape;1585;p15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86" name="Google Shape;158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87" name="Google Shape;158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88" name="Google Shape;1588;p15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589" name="Google Shape;158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90" name="Google Shape;159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91" name="Google Shape;1591;p15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2" name="Google Shape;159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93" name="Google Shape;159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94" name="Google Shape;1594;p15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5" name="Google Shape;159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96" name="Google Shape;159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97" name="Google Shape;1597;p15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598" name="Google Shape;159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99" name="Google Shape;159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00" name="Google Shape;1600;p15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01" name="Google Shape;160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02" name="Google Shape;160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03" name="Google Shape;1603;p15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604" name="Google Shape;160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05" name="Google Shape;160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06" name="Google Shape;1606;p15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07" name="Google Shape;160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08" name="Google Shape;160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09" name="Google Shape;1609;p15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0" name="Google Shape;161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11" name="Google Shape;161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12" name="Google Shape;1612;p15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3" name="Google Shape;161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14" name="Google Shape;161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15" name="Google Shape;1615;p15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6" name="Google Shape;161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17" name="Google Shape;161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18" name="Google Shape;1618;p15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19" name="Google Shape;161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20" name="Google Shape;162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21" name="Google Shape;1621;p15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22" name="Google Shape;1622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23" name="Google Shape;1623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24" name="Google Shape;1624;p15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25" name="Google Shape;1625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26" name="Google Shape;1626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27" name="Google Shape;1627;p15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28" name="Google Shape;1628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29" name="Google Shape;1629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30" name="Google Shape;1630;p15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1" name="Google Shape;1631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32" name="Google Shape;1632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33" name="Google Shape;1633;p15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4" name="Google Shape;1634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35" name="Google Shape;1635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36" name="Google Shape;1636;p15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37" name="Google Shape;1637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38" name="Google Shape;1638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39" name="Google Shape;1639;p15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40" name="Google Shape;1640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41" name="Google Shape;1641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42" name="Google Shape;1642;p15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43" name="Google Shape;1643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44" name="Google Shape;1644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45" name="Google Shape;1645;p15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46" name="Google Shape;1646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47" name="Google Shape;1647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648" name="Google Shape;1648;p15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649" name="Google Shape;1649;p15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50" name="Google Shape;1650;p15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1651" name="Google Shape;1651;p15"/>
          <p:cNvSpPr/>
          <p:nvPr/>
        </p:nvSpPr>
        <p:spPr>
          <a:xfrm>
            <a:off x="1265257" y="2750127"/>
            <a:ext cx="290946" cy="263237"/>
          </a:xfrm>
          <a:custGeom>
            <a:rect b="b" l="l" r="r" t="t"/>
            <a:pathLst>
              <a:path extrusionOk="0" h="263237" w="290946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652" name="Google Shape;1652;p15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1653" name="Google Shape;1653;p15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54" name="Google Shape;1654;p15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655" name="Google Shape;1655;p15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1656" name="Google Shape;1656;p15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57" name="Google Shape;1657;p15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658" name="Google Shape;1658;p15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1659" name="Google Shape;1659;p15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60" name="Google Shape;1660;p15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661" name="Google Shape;1661;p15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1662" name="Google Shape;1662;p15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63" name="Google Shape;1663;p15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664" name="Google Shape;1664;p15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1665" name="Google Shape;1665;p15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66" name="Google Shape;1666;p15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667" name="Google Shape;1667;p15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1668" name="Google Shape;1668;p15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69" name="Google Shape;1669;p15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670" name="Google Shape;1670;p15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1671" name="Google Shape;1671;p15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72" name="Google Shape;1672;p15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673" name="Google Shape;1673;p15"/>
          <p:cNvSpPr/>
          <p:nvPr/>
        </p:nvSpPr>
        <p:spPr>
          <a:xfrm>
            <a:off x="1016520" y="35031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4" name="Google Shape;1674;p15"/>
          <p:cNvSpPr/>
          <p:nvPr/>
        </p:nvSpPr>
        <p:spPr>
          <a:xfrm>
            <a:off x="773421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5" name="Google Shape;1675;p15"/>
          <p:cNvSpPr/>
          <p:nvPr/>
        </p:nvSpPr>
        <p:spPr>
          <a:xfrm>
            <a:off x="1321320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6" name="Google Shape;1676;p15"/>
          <p:cNvSpPr/>
          <p:nvPr/>
        </p:nvSpPr>
        <p:spPr>
          <a:xfrm>
            <a:off x="1473720" y="39603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7" name="Google Shape;1677;p15"/>
          <p:cNvSpPr/>
          <p:nvPr/>
        </p:nvSpPr>
        <p:spPr>
          <a:xfrm>
            <a:off x="13068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8" name="Google Shape;1678;p15"/>
          <p:cNvSpPr/>
          <p:nvPr/>
        </p:nvSpPr>
        <p:spPr>
          <a:xfrm>
            <a:off x="788986" y="3576044"/>
            <a:ext cx="199180" cy="427919"/>
          </a:xfrm>
          <a:custGeom>
            <a:rect b="b" l="l" r="r" t="t"/>
            <a:pathLst>
              <a:path extrusionOk="0" h="427919" w="199180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9" name="Google Shape;1679;p15"/>
          <p:cNvSpPr/>
          <p:nvPr/>
        </p:nvSpPr>
        <p:spPr>
          <a:xfrm>
            <a:off x="1168276" y="3879272"/>
            <a:ext cx="318654" cy="263237"/>
          </a:xfrm>
          <a:custGeom>
            <a:rect b="b" l="l" r="r" t="t"/>
            <a:pathLst>
              <a:path extrusionOk="0" h="263237" w="318654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0" name="Google Shape;1680;p15"/>
          <p:cNvSpPr/>
          <p:nvPr/>
        </p:nvSpPr>
        <p:spPr>
          <a:xfrm>
            <a:off x="1514639" y="3464836"/>
            <a:ext cx="182252" cy="525273"/>
          </a:xfrm>
          <a:custGeom>
            <a:rect b="b" l="l" r="r" t="t"/>
            <a:pathLst>
              <a:path extrusionOk="0" h="525273" w="182252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1" name="Google Shape;1681;p15"/>
          <p:cNvSpPr/>
          <p:nvPr/>
        </p:nvSpPr>
        <p:spPr>
          <a:xfrm>
            <a:off x="685800" y="4959927"/>
            <a:ext cx="1022807" cy="678873"/>
          </a:xfrm>
          <a:custGeom>
            <a:rect b="b" l="l" r="r" t="t"/>
            <a:pathLst>
              <a:path extrusionOk="0" h="678873" w="1022807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2" name="Google Shape;1682;p15"/>
          <p:cNvSpPr/>
          <p:nvPr/>
        </p:nvSpPr>
        <p:spPr>
          <a:xfrm>
            <a:off x="728938" y="2964872"/>
            <a:ext cx="763512" cy="568037"/>
          </a:xfrm>
          <a:custGeom>
            <a:rect b="b" l="l" r="r" t="t"/>
            <a:pathLst>
              <a:path extrusionOk="0" h="568037" w="763512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3" name="Google Shape;1683;p15"/>
          <p:cNvSpPr/>
          <p:nvPr/>
        </p:nvSpPr>
        <p:spPr>
          <a:xfrm rot="-8123752">
            <a:off x="1331662" y="2748242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4" name="Google Shape;1684;p15"/>
          <p:cNvSpPr/>
          <p:nvPr/>
        </p:nvSpPr>
        <p:spPr>
          <a:xfrm>
            <a:off x="1002020" y="2673927"/>
            <a:ext cx="277091" cy="318655"/>
          </a:xfrm>
          <a:custGeom>
            <a:rect b="b" l="l" r="r" t="t"/>
            <a:pathLst>
              <a:path extrusionOk="0" h="318655" w="277091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5" name="Google Shape;1685;p15"/>
          <p:cNvSpPr/>
          <p:nvPr/>
        </p:nvSpPr>
        <p:spPr>
          <a:xfrm rot="-1604835">
            <a:off x="900859" y="2679441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686" name="Google Shape;1686;p15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1687" name="Google Shape;1687;p15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1688" name="Google Shape;1688;p15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rect b="b" l="l" r="r" t="t"/>
                <a:pathLst>
                  <a:path extrusionOk="0" h="443346" w="117942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1689" name="Google Shape;1689;p15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1690" name="Google Shape;1690;p15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5667B1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91" name="Google Shape;1691;p15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γ</a:t>
                  </a:r>
                  <a:endParaRPr/>
                </a:p>
              </p:txBody>
            </p:sp>
          </p:grpSp>
        </p:grpSp>
        <p:grpSp>
          <p:nvGrpSpPr>
            <p:cNvPr id="1692" name="Google Shape;1692;p15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1693" name="Google Shape;1693;p15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>
                  <a:gd fmla="val 16667" name="adj"/>
                </a:avLst>
              </a:prstGeom>
              <a:solidFill>
                <a:srgbClr val="00B05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94" name="Google Shape;1694;p15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β</a:t>
                </a:r>
                <a:endParaRPr/>
              </a:p>
            </p:txBody>
          </p:sp>
        </p:grpSp>
      </p:grpSp>
      <p:grpSp>
        <p:nvGrpSpPr>
          <p:cNvPr id="1695" name="Google Shape;1695;p15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1696" name="Google Shape;1696;p15"/>
            <p:cNvSpPr/>
            <p:nvPr/>
          </p:nvSpPr>
          <p:spPr>
            <a:xfrm>
              <a:off x="2091959" y="4121727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697" name="Google Shape;1697;p15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1698" name="Google Shape;1698;p15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>
                  <a:gd fmla="val 16667" name="adj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99" name="Google Shape;1699;p15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α</a:t>
                </a:r>
                <a:endParaRPr b="1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</p:grpSp>
      </p:grpSp>
      <p:sp>
        <p:nvSpPr>
          <p:cNvPr id="1700" name="Google Shape;1700;p15"/>
          <p:cNvSpPr/>
          <p:nvPr/>
        </p:nvSpPr>
        <p:spPr>
          <a:xfrm>
            <a:off x="685800" y="3962400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1" name="Google Shape;1701;p15"/>
          <p:cNvSpPr/>
          <p:nvPr/>
        </p:nvSpPr>
        <p:spPr>
          <a:xfrm>
            <a:off x="10020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2" name="Google Shape;1702;p15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cAMP pathway</a:t>
            </a:r>
            <a:endParaRPr/>
          </a:p>
        </p:txBody>
      </p:sp>
      <p:sp>
        <p:nvSpPr>
          <p:cNvPr id="1703" name="Google Shape;1703;p15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4" name="Google Shape;1704;p15"/>
          <p:cNvSpPr/>
          <p:nvPr/>
        </p:nvSpPr>
        <p:spPr>
          <a:xfrm>
            <a:off x="1200023" y="2286000"/>
            <a:ext cx="247777" cy="228600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5" name="Google Shape;1705;p15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BAC1FF"/>
                </a:solidFill>
                <a:latin typeface="Gill Sans"/>
                <a:ea typeface="Gill Sans"/>
                <a:cs typeface="Gill Sans"/>
                <a:sym typeface="Gill Sans"/>
              </a:rPr>
              <a:t>GDP</a:t>
            </a:r>
            <a:endParaRPr b="1" sz="1800">
              <a:solidFill>
                <a:srgbClr val="BAC1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6" name="Google Shape;1706;p15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99"/>
                </a:solidFill>
                <a:latin typeface="Gill Sans"/>
                <a:ea typeface="Gill Sans"/>
                <a:cs typeface="Gill Sans"/>
                <a:sym typeface="Gill Sans"/>
              </a:rPr>
              <a:t>GTP</a:t>
            </a:r>
            <a:endParaRPr b="1" sz="1800">
              <a:solidFill>
                <a:srgbClr val="FF339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707" name="Google Shape;1707;p15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1708" name="Google Shape;1708;p15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1709" name="Google Shape;1709;p15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1710" name="Google Shape;1710;p15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11" name="Google Shape;1711;p15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α</a:t>
                  </a:r>
                  <a:endParaRPr b="1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</p:grpSp>
          <p:sp>
            <p:nvSpPr>
              <p:cNvPr id="1712" name="Google Shape;1712;p15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rgbClr val="FF3399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GTP</a:t>
                </a:r>
                <a:endParaRPr b="1" sz="1800">
                  <a:solidFill>
                    <a:srgbClr val="FF3399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1713" name="Google Shape;1713;p15"/>
            <p:cNvSpPr/>
            <p:nvPr/>
          </p:nvSpPr>
          <p:spPr>
            <a:xfrm>
              <a:off x="3567439" y="4114800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714" name="Google Shape;1714;p15"/>
          <p:cNvSpPr txBox="1"/>
          <p:nvPr/>
        </p:nvSpPr>
        <p:spPr>
          <a:xfrm>
            <a:off x="3507802" y="1371600"/>
            <a:ext cx="509368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Gαs binds to Adenylate Cyclase (AC) and stimulates cAMP synthesis from ATP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Gαi/o binds to AC and inhibits cAMP synthesis</a:t>
            </a:r>
            <a:endParaRPr sz="2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715" name="Google Shape;1715;p15"/>
          <p:cNvGrpSpPr/>
          <p:nvPr/>
        </p:nvGrpSpPr>
        <p:grpSpPr>
          <a:xfrm>
            <a:off x="4953000" y="3325091"/>
            <a:ext cx="1378336" cy="1940482"/>
            <a:chOff x="5347855" y="3325091"/>
            <a:chExt cx="1378336" cy="1940482"/>
          </a:xfrm>
        </p:grpSpPr>
        <p:sp>
          <p:nvSpPr>
            <p:cNvPr id="1716" name="Google Shape;1716;p15"/>
            <p:cNvSpPr/>
            <p:nvPr/>
          </p:nvSpPr>
          <p:spPr>
            <a:xfrm>
              <a:off x="5347855" y="3325091"/>
              <a:ext cx="1378336" cy="1940482"/>
            </a:xfrm>
            <a:custGeom>
              <a:rect b="b" l="l" r="r" t="t"/>
              <a:pathLst>
                <a:path extrusionOk="0" h="1940482" w="1378336">
                  <a:moveTo>
                    <a:pt x="193963" y="1676400"/>
                  </a:moveTo>
                  <a:lnTo>
                    <a:pt x="193963" y="1676400"/>
                  </a:lnTo>
                  <a:cubicBezTo>
                    <a:pt x="170872" y="1644073"/>
                    <a:pt x="143713" y="1614294"/>
                    <a:pt x="124690" y="1579418"/>
                  </a:cubicBezTo>
                  <a:cubicBezTo>
                    <a:pt x="115572" y="1562702"/>
                    <a:pt x="116307" y="1542238"/>
                    <a:pt x="110836" y="1524000"/>
                  </a:cubicBezTo>
                  <a:cubicBezTo>
                    <a:pt x="102443" y="1496024"/>
                    <a:pt x="87929" y="1469683"/>
                    <a:pt x="83127" y="1440873"/>
                  </a:cubicBezTo>
                  <a:cubicBezTo>
                    <a:pt x="78509" y="1413164"/>
                    <a:pt x="73245" y="1385554"/>
                    <a:pt x="69272" y="1357745"/>
                  </a:cubicBezTo>
                  <a:cubicBezTo>
                    <a:pt x="64007" y="1320886"/>
                    <a:pt x="62078" y="1283541"/>
                    <a:pt x="55418" y="1246909"/>
                  </a:cubicBezTo>
                  <a:cubicBezTo>
                    <a:pt x="52806" y="1232540"/>
                    <a:pt x="45575" y="1219387"/>
                    <a:pt x="41563" y="1205345"/>
                  </a:cubicBezTo>
                  <a:cubicBezTo>
                    <a:pt x="36332" y="1187036"/>
                    <a:pt x="30534" y="1168757"/>
                    <a:pt x="27709" y="1149927"/>
                  </a:cubicBezTo>
                  <a:cubicBezTo>
                    <a:pt x="16663" y="1076285"/>
                    <a:pt x="0" y="928254"/>
                    <a:pt x="0" y="928254"/>
                  </a:cubicBezTo>
                  <a:cubicBezTo>
                    <a:pt x="4618" y="789709"/>
                    <a:pt x="2342" y="650761"/>
                    <a:pt x="13854" y="512618"/>
                  </a:cubicBezTo>
                  <a:cubicBezTo>
                    <a:pt x="16280" y="483511"/>
                    <a:pt x="30716" y="456610"/>
                    <a:pt x="41563" y="429491"/>
                  </a:cubicBezTo>
                  <a:cubicBezTo>
                    <a:pt x="50036" y="408309"/>
                    <a:pt x="75888" y="347609"/>
                    <a:pt x="83127" y="318654"/>
                  </a:cubicBezTo>
                  <a:cubicBezTo>
                    <a:pt x="111707" y="204332"/>
                    <a:pt x="82381" y="293557"/>
                    <a:pt x="110836" y="193964"/>
                  </a:cubicBezTo>
                  <a:cubicBezTo>
                    <a:pt x="114848" y="179922"/>
                    <a:pt x="117176" y="164923"/>
                    <a:pt x="124690" y="152400"/>
                  </a:cubicBezTo>
                  <a:cubicBezTo>
                    <a:pt x="131411" y="141199"/>
                    <a:pt x="144240" y="134891"/>
                    <a:pt x="152400" y="124691"/>
                  </a:cubicBezTo>
                  <a:cubicBezTo>
                    <a:pt x="181610" y="88179"/>
                    <a:pt x="179357" y="69774"/>
                    <a:pt x="221672" y="41564"/>
                  </a:cubicBezTo>
                  <a:cubicBezTo>
                    <a:pt x="233823" y="33463"/>
                    <a:pt x="249194" y="31721"/>
                    <a:pt x="263236" y="27709"/>
                  </a:cubicBezTo>
                  <a:cubicBezTo>
                    <a:pt x="308896" y="14663"/>
                    <a:pt x="340302" y="9525"/>
                    <a:pt x="387927" y="0"/>
                  </a:cubicBezTo>
                  <a:cubicBezTo>
                    <a:pt x="471054" y="4618"/>
                    <a:pt x="554429" y="5961"/>
                    <a:pt x="637309" y="13854"/>
                  </a:cubicBezTo>
                  <a:cubicBezTo>
                    <a:pt x="651847" y="15239"/>
                    <a:pt x="665449" y="21956"/>
                    <a:pt x="678872" y="27709"/>
                  </a:cubicBezTo>
                  <a:cubicBezTo>
                    <a:pt x="726179" y="47984"/>
                    <a:pt x="749928" y="62884"/>
                    <a:pt x="789709" y="96982"/>
                  </a:cubicBezTo>
                  <a:cubicBezTo>
                    <a:pt x="804585" y="109733"/>
                    <a:pt x="816396" y="125794"/>
                    <a:pt x="831272" y="138545"/>
                  </a:cubicBezTo>
                  <a:cubicBezTo>
                    <a:pt x="848804" y="153572"/>
                    <a:pt x="868217" y="166254"/>
                    <a:pt x="886690" y="180109"/>
                  </a:cubicBezTo>
                  <a:cubicBezTo>
                    <a:pt x="891308" y="198582"/>
                    <a:pt x="892029" y="218496"/>
                    <a:pt x="900545" y="235527"/>
                  </a:cubicBezTo>
                  <a:cubicBezTo>
                    <a:pt x="951201" y="336837"/>
                    <a:pt x="957454" y="289608"/>
                    <a:pt x="983672" y="387927"/>
                  </a:cubicBezTo>
                  <a:cubicBezTo>
                    <a:pt x="1012953" y="497732"/>
                    <a:pt x="1004726" y="534218"/>
                    <a:pt x="1039090" y="637309"/>
                  </a:cubicBezTo>
                  <a:cubicBezTo>
                    <a:pt x="1050212" y="670675"/>
                    <a:pt x="1066799" y="701964"/>
                    <a:pt x="1080654" y="734291"/>
                  </a:cubicBezTo>
                  <a:cubicBezTo>
                    <a:pt x="1103711" y="872630"/>
                    <a:pt x="1081050" y="763317"/>
                    <a:pt x="1122218" y="900545"/>
                  </a:cubicBezTo>
                  <a:cubicBezTo>
                    <a:pt x="1127689" y="918783"/>
                    <a:pt x="1128571" y="938462"/>
                    <a:pt x="1136072" y="955964"/>
                  </a:cubicBezTo>
                  <a:cubicBezTo>
                    <a:pt x="1142631" y="971269"/>
                    <a:pt x="1155808" y="982909"/>
                    <a:pt x="1163781" y="997527"/>
                  </a:cubicBezTo>
                  <a:cubicBezTo>
                    <a:pt x="1183561" y="1033790"/>
                    <a:pt x="1200727" y="1071418"/>
                    <a:pt x="1219200" y="1108364"/>
                  </a:cubicBezTo>
                  <a:lnTo>
                    <a:pt x="1246909" y="1163782"/>
                  </a:lnTo>
                  <a:cubicBezTo>
                    <a:pt x="1251527" y="1191491"/>
                    <a:pt x="1252691" y="1220002"/>
                    <a:pt x="1260763" y="1246909"/>
                  </a:cubicBezTo>
                  <a:cubicBezTo>
                    <a:pt x="1266698" y="1266691"/>
                    <a:pt x="1280084" y="1283454"/>
                    <a:pt x="1288472" y="1302327"/>
                  </a:cubicBezTo>
                  <a:cubicBezTo>
                    <a:pt x="1298573" y="1325053"/>
                    <a:pt x="1309035" y="1347779"/>
                    <a:pt x="1316181" y="1371600"/>
                  </a:cubicBezTo>
                  <a:cubicBezTo>
                    <a:pt x="1322948" y="1394155"/>
                    <a:pt x="1324325" y="1418028"/>
                    <a:pt x="1330036" y="1440873"/>
                  </a:cubicBezTo>
                  <a:cubicBezTo>
                    <a:pt x="1333578" y="1455041"/>
                    <a:pt x="1340348" y="1468268"/>
                    <a:pt x="1343890" y="1482436"/>
                  </a:cubicBezTo>
                  <a:cubicBezTo>
                    <a:pt x="1349601" y="1505281"/>
                    <a:pt x="1352636" y="1528721"/>
                    <a:pt x="1357745" y="1551709"/>
                  </a:cubicBezTo>
                  <a:cubicBezTo>
                    <a:pt x="1361876" y="1570297"/>
                    <a:pt x="1366982" y="1588654"/>
                    <a:pt x="1371600" y="1607127"/>
                  </a:cubicBezTo>
                  <a:cubicBezTo>
                    <a:pt x="1364865" y="1728347"/>
                    <a:pt x="1414684" y="1832404"/>
                    <a:pt x="1316181" y="1898073"/>
                  </a:cubicBezTo>
                  <a:cubicBezTo>
                    <a:pt x="1304030" y="1906174"/>
                    <a:pt x="1288472" y="1907309"/>
                    <a:pt x="1274618" y="1911927"/>
                  </a:cubicBezTo>
                  <a:cubicBezTo>
                    <a:pt x="1260763" y="1921163"/>
                    <a:pt x="1249663" y="1938450"/>
                    <a:pt x="1233054" y="1939636"/>
                  </a:cubicBezTo>
                  <a:cubicBezTo>
                    <a:pt x="1162373" y="1944685"/>
                    <a:pt x="1082121" y="1926075"/>
                    <a:pt x="1011381" y="1911927"/>
                  </a:cubicBezTo>
                  <a:lnTo>
                    <a:pt x="928254" y="1856509"/>
                  </a:lnTo>
                  <a:lnTo>
                    <a:pt x="886690" y="1828800"/>
                  </a:lnTo>
                  <a:cubicBezTo>
                    <a:pt x="870957" y="1805200"/>
                    <a:pt x="834602" y="1749002"/>
                    <a:pt x="817418" y="1731818"/>
                  </a:cubicBezTo>
                  <a:cubicBezTo>
                    <a:pt x="784138" y="1698538"/>
                    <a:pt x="773728" y="1707156"/>
                    <a:pt x="734290" y="1690254"/>
                  </a:cubicBezTo>
                  <a:cubicBezTo>
                    <a:pt x="715307" y="1682118"/>
                    <a:pt x="697855" y="1670681"/>
                    <a:pt x="678872" y="1662545"/>
                  </a:cubicBezTo>
                  <a:cubicBezTo>
                    <a:pt x="641598" y="1646570"/>
                    <a:pt x="608691" y="1642967"/>
                    <a:pt x="568036" y="1634836"/>
                  </a:cubicBezTo>
                  <a:cubicBezTo>
                    <a:pt x="521854" y="1639454"/>
                    <a:pt x="475107" y="1640138"/>
                    <a:pt x="429490" y="1648691"/>
                  </a:cubicBezTo>
                  <a:cubicBezTo>
                    <a:pt x="400782" y="1654074"/>
                    <a:pt x="374072" y="1667164"/>
                    <a:pt x="346363" y="1676400"/>
                  </a:cubicBezTo>
                  <a:lnTo>
                    <a:pt x="304800" y="1690254"/>
                  </a:lnTo>
                  <a:cubicBezTo>
                    <a:pt x="290945" y="1685636"/>
                    <a:pt x="276298" y="1682931"/>
                    <a:pt x="263236" y="1676400"/>
                  </a:cubicBezTo>
                  <a:cubicBezTo>
                    <a:pt x="197570" y="1643568"/>
                    <a:pt x="205508" y="1676400"/>
                    <a:pt x="193963" y="16764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717" name="Google Shape;1717;p15"/>
            <p:cNvSpPr txBox="1"/>
            <p:nvPr/>
          </p:nvSpPr>
          <p:spPr>
            <a:xfrm>
              <a:off x="5598729" y="3957935"/>
              <a:ext cx="6667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5D4F"/>
                  </a:solidFill>
                  <a:latin typeface="Gill Sans"/>
                  <a:ea typeface="Gill Sans"/>
                  <a:cs typeface="Gill Sans"/>
                  <a:sym typeface="Gill Sans"/>
                </a:rPr>
                <a:t>AC</a:t>
              </a:r>
              <a:endParaRPr b="1" sz="2400">
                <a:solidFill>
                  <a:srgbClr val="FF5D4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718" name="Google Shape;1718;p15"/>
          <p:cNvGrpSpPr/>
          <p:nvPr/>
        </p:nvGrpSpPr>
        <p:grpSpPr>
          <a:xfrm>
            <a:off x="4953000" y="3317318"/>
            <a:ext cx="1378336" cy="1940482"/>
            <a:chOff x="5347855" y="3325091"/>
            <a:chExt cx="1378336" cy="1940482"/>
          </a:xfrm>
        </p:grpSpPr>
        <p:sp>
          <p:nvSpPr>
            <p:cNvPr id="1719" name="Google Shape;1719;p15"/>
            <p:cNvSpPr/>
            <p:nvPr/>
          </p:nvSpPr>
          <p:spPr>
            <a:xfrm>
              <a:off x="5347855" y="3325091"/>
              <a:ext cx="1378336" cy="1940482"/>
            </a:xfrm>
            <a:custGeom>
              <a:rect b="b" l="l" r="r" t="t"/>
              <a:pathLst>
                <a:path extrusionOk="0" h="1940482" w="1378336">
                  <a:moveTo>
                    <a:pt x="193963" y="1676400"/>
                  </a:moveTo>
                  <a:lnTo>
                    <a:pt x="193963" y="1676400"/>
                  </a:lnTo>
                  <a:cubicBezTo>
                    <a:pt x="170872" y="1644073"/>
                    <a:pt x="143713" y="1614294"/>
                    <a:pt x="124690" y="1579418"/>
                  </a:cubicBezTo>
                  <a:cubicBezTo>
                    <a:pt x="115572" y="1562702"/>
                    <a:pt x="116307" y="1542238"/>
                    <a:pt x="110836" y="1524000"/>
                  </a:cubicBezTo>
                  <a:cubicBezTo>
                    <a:pt x="102443" y="1496024"/>
                    <a:pt x="87929" y="1469683"/>
                    <a:pt x="83127" y="1440873"/>
                  </a:cubicBezTo>
                  <a:cubicBezTo>
                    <a:pt x="78509" y="1413164"/>
                    <a:pt x="73245" y="1385554"/>
                    <a:pt x="69272" y="1357745"/>
                  </a:cubicBezTo>
                  <a:cubicBezTo>
                    <a:pt x="64007" y="1320886"/>
                    <a:pt x="62078" y="1283541"/>
                    <a:pt x="55418" y="1246909"/>
                  </a:cubicBezTo>
                  <a:cubicBezTo>
                    <a:pt x="52806" y="1232540"/>
                    <a:pt x="45575" y="1219387"/>
                    <a:pt x="41563" y="1205345"/>
                  </a:cubicBezTo>
                  <a:cubicBezTo>
                    <a:pt x="36332" y="1187036"/>
                    <a:pt x="30534" y="1168757"/>
                    <a:pt x="27709" y="1149927"/>
                  </a:cubicBezTo>
                  <a:cubicBezTo>
                    <a:pt x="16663" y="1076285"/>
                    <a:pt x="0" y="928254"/>
                    <a:pt x="0" y="928254"/>
                  </a:cubicBezTo>
                  <a:cubicBezTo>
                    <a:pt x="4618" y="789709"/>
                    <a:pt x="2342" y="650761"/>
                    <a:pt x="13854" y="512618"/>
                  </a:cubicBezTo>
                  <a:cubicBezTo>
                    <a:pt x="16280" y="483511"/>
                    <a:pt x="30716" y="456610"/>
                    <a:pt x="41563" y="429491"/>
                  </a:cubicBezTo>
                  <a:cubicBezTo>
                    <a:pt x="50036" y="408309"/>
                    <a:pt x="75888" y="347609"/>
                    <a:pt x="83127" y="318654"/>
                  </a:cubicBezTo>
                  <a:cubicBezTo>
                    <a:pt x="111707" y="204332"/>
                    <a:pt x="82381" y="293557"/>
                    <a:pt x="110836" y="193964"/>
                  </a:cubicBezTo>
                  <a:cubicBezTo>
                    <a:pt x="114848" y="179922"/>
                    <a:pt x="117176" y="164923"/>
                    <a:pt x="124690" y="152400"/>
                  </a:cubicBezTo>
                  <a:cubicBezTo>
                    <a:pt x="131411" y="141199"/>
                    <a:pt x="144240" y="134891"/>
                    <a:pt x="152400" y="124691"/>
                  </a:cubicBezTo>
                  <a:cubicBezTo>
                    <a:pt x="181610" y="88179"/>
                    <a:pt x="179357" y="69774"/>
                    <a:pt x="221672" y="41564"/>
                  </a:cubicBezTo>
                  <a:cubicBezTo>
                    <a:pt x="233823" y="33463"/>
                    <a:pt x="249194" y="31721"/>
                    <a:pt x="263236" y="27709"/>
                  </a:cubicBezTo>
                  <a:cubicBezTo>
                    <a:pt x="308896" y="14663"/>
                    <a:pt x="340302" y="9525"/>
                    <a:pt x="387927" y="0"/>
                  </a:cubicBezTo>
                  <a:cubicBezTo>
                    <a:pt x="471054" y="4618"/>
                    <a:pt x="554429" y="5961"/>
                    <a:pt x="637309" y="13854"/>
                  </a:cubicBezTo>
                  <a:cubicBezTo>
                    <a:pt x="651847" y="15239"/>
                    <a:pt x="665449" y="21956"/>
                    <a:pt x="678872" y="27709"/>
                  </a:cubicBezTo>
                  <a:cubicBezTo>
                    <a:pt x="726179" y="47984"/>
                    <a:pt x="749928" y="62884"/>
                    <a:pt x="789709" y="96982"/>
                  </a:cubicBezTo>
                  <a:cubicBezTo>
                    <a:pt x="804585" y="109733"/>
                    <a:pt x="816396" y="125794"/>
                    <a:pt x="831272" y="138545"/>
                  </a:cubicBezTo>
                  <a:cubicBezTo>
                    <a:pt x="848804" y="153572"/>
                    <a:pt x="868217" y="166254"/>
                    <a:pt x="886690" y="180109"/>
                  </a:cubicBezTo>
                  <a:cubicBezTo>
                    <a:pt x="891308" y="198582"/>
                    <a:pt x="892029" y="218496"/>
                    <a:pt x="900545" y="235527"/>
                  </a:cubicBezTo>
                  <a:cubicBezTo>
                    <a:pt x="951201" y="336837"/>
                    <a:pt x="957454" y="289608"/>
                    <a:pt x="983672" y="387927"/>
                  </a:cubicBezTo>
                  <a:cubicBezTo>
                    <a:pt x="1012953" y="497732"/>
                    <a:pt x="1004726" y="534218"/>
                    <a:pt x="1039090" y="637309"/>
                  </a:cubicBezTo>
                  <a:cubicBezTo>
                    <a:pt x="1050212" y="670675"/>
                    <a:pt x="1066799" y="701964"/>
                    <a:pt x="1080654" y="734291"/>
                  </a:cubicBezTo>
                  <a:cubicBezTo>
                    <a:pt x="1103711" y="872630"/>
                    <a:pt x="1081050" y="763317"/>
                    <a:pt x="1122218" y="900545"/>
                  </a:cubicBezTo>
                  <a:cubicBezTo>
                    <a:pt x="1127689" y="918783"/>
                    <a:pt x="1128571" y="938462"/>
                    <a:pt x="1136072" y="955964"/>
                  </a:cubicBezTo>
                  <a:cubicBezTo>
                    <a:pt x="1142631" y="971269"/>
                    <a:pt x="1155808" y="982909"/>
                    <a:pt x="1163781" y="997527"/>
                  </a:cubicBezTo>
                  <a:cubicBezTo>
                    <a:pt x="1183561" y="1033790"/>
                    <a:pt x="1200727" y="1071418"/>
                    <a:pt x="1219200" y="1108364"/>
                  </a:cubicBezTo>
                  <a:lnTo>
                    <a:pt x="1246909" y="1163782"/>
                  </a:lnTo>
                  <a:cubicBezTo>
                    <a:pt x="1251527" y="1191491"/>
                    <a:pt x="1252691" y="1220002"/>
                    <a:pt x="1260763" y="1246909"/>
                  </a:cubicBezTo>
                  <a:cubicBezTo>
                    <a:pt x="1266698" y="1266691"/>
                    <a:pt x="1280084" y="1283454"/>
                    <a:pt x="1288472" y="1302327"/>
                  </a:cubicBezTo>
                  <a:cubicBezTo>
                    <a:pt x="1298573" y="1325053"/>
                    <a:pt x="1309035" y="1347779"/>
                    <a:pt x="1316181" y="1371600"/>
                  </a:cubicBezTo>
                  <a:cubicBezTo>
                    <a:pt x="1322948" y="1394155"/>
                    <a:pt x="1324325" y="1418028"/>
                    <a:pt x="1330036" y="1440873"/>
                  </a:cubicBezTo>
                  <a:cubicBezTo>
                    <a:pt x="1333578" y="1455041"/>
                    <a:pt x="1340348" y="1468268"/>
                    <a:pt x="1343890" y="1482436"/>
                  </a:cubicBezTo>
                  <a:cubicBezTo>
                    <a:pt x="1349601" y="1505281"/>
                    <a:pt x="1352636" y="1528721"/>
                    <a:pt x="1357745" y="1551709"/>
                  </a:cubicBezTo>
                  <a:cubicBezTo>
                    <a:pt x="1361876" y="1570297"/>
                    <a:pt x="1366982" y="1588654"/>
                    <a:pt x="1371600" y="1607127"/>
                  </a:cubicBezTo>
                  <a:cubicBezTo>
                    <a:pt x="1364865" y="1728347"/>
                    <a:pt x="1414684" y="1832404"/>
                    <a:pt x="1316181" y="1898073"/>
                  </a:cubicBezTo>
                  <a:cubicBezTo>
                    <a:pt x="1304030" y="1906174"/>
                    <a:pt x="1288472" y="1907309"/>
                    <a:pt x="1274618" y="1911927"/>
                  </a:cubicBezTo>
                  <a:cubicBezTo>
                    <a:pt x="1260763" y="1921163"/>
                    <a:pt x="1249663" y="1938450"/>
                    <a:pt x="1233054" y="1939636"/>
                  </a:cubicBezTo>
                  <a:cubicBezTo>
                    <a:pt x="1162373" y="1944685"/>
                    <a:pt x="1082121" y="1926075"/>
                    <a:pt x="1011381" y="1911927"/>
                  </a:cubicBezTo>
                  <a:lnTo>
                    <a:pt x="928254" y="1856509"/>
                  </a:lnTo>
                  <a:lnTo>
                    <a:pt x="886690" y="1828800"/>
                  </a:lnTo>
                  <a:cubicBezTo>
                    <a:pt x="870957" y="1805200"/>
                    <a:pt x="834602" y="1749002"/>
                    <a:pt x="817418" y="1731818"/>
                  </a:cubicBezTo>
                  <a:cubicBezTo>
                    <a:pt x="784138" y="1698538"/>
                    <a:pt x="773728" y="1707156"/>
                    <a:pt x="734290" y="1690254"/>
                  </a:cubicBezTo>
                  <a:cubicBezTo>
                    <a:pt x="715307" y="1682118"/>
                    <a:pt x="697855" y="1670681"/>
                    <a:pt x="678872" y="1662545"/>
                  </a:cubicBezTo>
                  <a:cubicBezTo>
                    <a:pt x="641598" y="1646570"/>
                    <a:pt x="608691" y="1642967"/>
                    <a:pt x="568036" y="1634836"/>
                  </a:cubicBezTo>
                  <a:cubicBezTo>
                    <a:pt x="521854" y="1639454"/>
                    <a:pt x="475107" y="1640138"/>
                    <a:pt x="429490" y="1648691"/>
                  </a:cubicBezTo>
                  <a:cubicBezTo>
                    <a:pt x="400782" y="1654074"/>
                    <a:pt x="374072" y="1667164"/>
                    <a:pt x="346363" y="1676400"/>
                  </a:cubicBezTo>
                  <a:lnTo>
                    <a:pt x="304800" y="1690254"/>
                  </a:lnTo>
                  <a:cubicBezTo>
                    <a:pt x="290945" y="1685636"/>
                    <a:pt x="276298" y="1682931"/>
                    <a:pt x="263236" y="1676400"/>
                  </a:cubicBezTo>
                  <a:cubicBezTo>
                    <a:pt x="197570" y="1643568"/>
                    <a:pt x="205508" y="1676400"/>
                    <a:pt x="193963" y="16764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720" name="Google Shape;1720;p15"/>
            <p:cNvSpPr txBox="1"/>
            <p:nvPr/>
          </p:nvSpPr>
          <p:spPr>
            <a:xfrm>
              <a:off x="5598729" y="3957935"/>
              <a:ext cx="6667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F5D4F"/>
                  </a:solidFill>
                  <a:latin typeface="Gill Sans"/>
                  <a:ea typeface="Gill Sans"/>
                  <a:cs typeface="Gill Sans"/>
                  <a:sym typeface="Gill Sans"/>
                </a:rPr>
                <a:t>AC</a:t>
              </a:r>
              <a:endParaRPr b="1" sz="2400">
                <a:solidFill>
                  <a:srgbClr val="FF5D4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721" name="Google Shape;1721;p15"/>
          <p:cNvSpPr txBox="1"/>
          <p:nvPr/>
        </p:nvSpPr>
        <p:spPr>
          <a:xfrm>
            <a:off x="4655019" y="5562600"/>
            <a:ext cx="107896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EFE"/>
                </a:solidFill>
                <a:latin typeface="Gill Sans"/>
                <a:ea typeface="Gill Sans"/>
                <a:cs typeface="Gill Sans"/>
                <a:sym typeface="Gill Sans"/>
              </a:rPr>
              <a:t>ATP</a:t>
            </a:r>
            <a:endParaRPr b="1" sz="2400">
              <a:solidFill>
                <a:srgbClr val="FF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22" name="Google Shape;1722;p15"/>
          <p:cNvSpPr txBox="1"/>
          <p:nvPr/>
        </p:nvSpPr>
        <p:spPr>
          <a:xfrm>
            <a:off x="5181600" y="4495800"/>
            <a:ext cx="117509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EFE"/>
                </a:solidFill>
                <a:latin typeface="Gill Sans"/>
                <a:ea typeface="Gill Sans"/>
                <a:cs typeface="Gill Sans"/>
                <a:sym typeface="Gill Sans"/>
              </a:rPr>
              <a:t>cAMP</a:t>
            </a:r>
            <a:endParaRPr b="1" sz="2400">
              <a:solidFill>
                <a:srgbClr val="FF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7" name="Shape 1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" name="Google Shape;1728;p16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729" name="Google Shape;1729;p16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1730" name="Google Shape;1730;p16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731" name="Google Shape;1731;p16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1732" name="Google Shape;1732;p16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1733" name="Google Shape;1733;p16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34" name="Google Shape;1734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35" name="Google Shape;1735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36" name="Google Shape;1736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37" name="Google Shape;1737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38" name="Google Shape;1738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39" name="Google Shape;1739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40" name="Google Shape;1740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41" name="Google Shape;1741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42" name="Google Shape;1742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43" name="Google Shape;1743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44" name="Google Shape;1744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45" name="Google Shape;1745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46" name="Google Shape;1746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47" name="Google Shape;1747;p16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48" name="Google Shape;1748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49" name="Google Shape;1749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0" name="Google Shape;1750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1" name="Google Shape;1751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2" name="Google Shape;1752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3" name="Google Shape;1753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4" name="Google Shape;1754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5" name="Google Shape;1755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6" name="Google Shape;1756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7" name="Google Shape;1757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8" name="Google Shape;1758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59" name="Google Shape;1759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0" name="Google Shape;1760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761" name="Google Shape;1761;p16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62" name="Google Shape;1762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3" name="Google Shape;1763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4" name="Google Shape;1764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5" name="Google Shape;1765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6" name="Google Shape;1766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7" name="Google Shape;1767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8" name="Google Shape;1768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69" name="Google Shape;1769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0" name="Google Shape;1770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1" name="Google Shape;1771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2" name="Google Shape;1772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3" name="Google Shape;1773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74" name="Google Shape;1774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775" name="Google Shape;1775;p16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76" name="Google Shape;1776;p16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77" name="Google Shape;1777;p16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78" name="Google Shape;1778;p16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79" name="Google Shape;1779;p16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0" name="Google Shape;1780;p16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1" name="Google Shape;1781;p16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2" name="Google Shape;1782;p16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3" name="Google Shape;1783;p16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4" name="Google Shape;1784;p16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5" name="Google Shape;1785;p16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6" name="Google Shape;1786;p16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7" name="Google Shape;1787;p16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8" name="Google Shape;1788;p16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9" name="Google Shape;1789;p16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90" name="Google Shape;1790;p16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91" name="Google Shape;1791;p16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92" name="Google Shape;1792;p16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93" name="Google Shape;1793;p16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794" name="Google Shape;1794;p16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795" name="Google Shape;1795;p16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796" name="Google Shape;1796;p16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97" name="Google Shape;1797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8" name="Google Shape;1798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799" name="Google Shape;1799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0" name="Google Shape;1800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1" name="Google Shape;1801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2" name="Google Shape;1802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3" name="Google Shape;1803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4" name="Google Shape;1804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5" name="Google Shape;1805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6" name="Google Shape;1806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7" name="Google Shape;1807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8" name="Google Shape;1808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09" name="Google Shape;1809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10" name="Google Shape;1810;p16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11" name="Google Shape;1811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2" name="Google Shape;1812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3" name="Google Shape;1813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4" name="Google Shape;1814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5" name="Google Shape;1815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6" name="Google Shape;1816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7" name="Google Shape;1817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8" name="Google Shape;1818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19" name="Google Shape;1819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0" name="Google Shape;1820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1" name="Google Shape;1821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2" name="Google Shape;1822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3" name="Google Shape;1823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24" name="Google Shape;1824;p16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25" name="Google Shape;1825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6" name="Google Shape;1826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7" name="Google Shape;1827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8" name="Google Shape;1828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29" name="Google Shape;1829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0" name="Google Shape;1830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1" name="Google Shape;1831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2" name="Google Shape;1832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3" name="Google Shape;1833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4" name="Google Shape;1834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5" name="Google Shape;1835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6" name="Google Shape;1836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37" name="Google Shape;1837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38" name="Google Shape;1838;p16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39" name="Google Shape;1839;p16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0" name="Google Shape;1840;p16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1" name="Google Shape;1841;p16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2" name="Google Shape;1842;p16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3" name="Google Shape;1843;p16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4" name="Google Shape;1844;p16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5" name="Google Shape;1845;p16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6" name="Google Shape;1846;p16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7" name="Google Shape;1847;p16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8" name="Google Shape;1848;p16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49" name="Google Shape;1849;p16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0" name="Google Shape;1850;p16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51" name="Google Shape;1851;p16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852" name="Google Shape;1852;p16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53" name="Google Shape;1853;p16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54" name="Google Shape;1854;p16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55" name="Google Shape;1855;p16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56" name="Google Shape;1856;p16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57" name="Google Shape;1857;p16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858" name="Google Shape;1858;p16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1859" name="Google Shape;1859;p1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860" name="Google Shape;186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1" name="Google Shape;186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62" name="Google Shape;1862;p1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863" name="Google Shape;186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4" name="Google Shape;186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65" name="Google Shape;1865;p1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66" name="Google Shape;186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67" name="Google Shape;186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68" name="Google Shape;1868;p1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69" name="Google Shape;186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0" name="Google Shape;187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71" name="Google Shape;1871;p1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2" name="Google Shape;187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3" name="Google Shape;187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74" name="Google Shape;1874;p1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5" name="Google Shape;187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6" name="Google Shape;187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77" name="Google Shape;1877;p1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78" name="Google Shape;187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79" name="Google Shape;187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80" name="Google Shape;1880;p1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881" name="Google Shape;188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2" name="Google Shape;188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83" name="Google Shape;1883;p1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84" name="Google Shape;188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5" name="Google Shape;188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86" name="Google Shape;1886;p1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87" name="Google Shape;188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8" name="Google Shape;188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89" name="Google Shape;1889;p1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0" name="Google Shape;189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91" name="Google Shape;189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92" name="Google Shape;1892;p1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3" name="Google Shape;189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94" name="Google Shape;189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95" name="Google Shape;1895;p1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6" name="Google Shape;189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97" name="Google Shape;189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898" name="Google Shape;1898;p1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899" name="Google Shape;189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0" name="Google Shape;190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01" name="Google Shape;1901;p1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02" name="Google Shape;190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3" name="Google Shape;190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04" name="Google Shape;1904;p1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05" name="Google Shape;190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6" name="Google Shape;190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07" name="Google Shape;1907;p1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08" name="Google Shape;190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9" name="Google Shape;190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10" name="Google Shape;1910;p1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1" name="Google Shape;191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2" name="Google Shape;191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13" name="Google Shape;1913;p1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4" name="Google Shape;191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5" name="Google Shape;191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16" name="Google Shape;1916;p1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17" name="Google Shape;191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8" name="Google Shape;191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19" name="Google Shape;1919;p1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20" name="Google Shape;192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1" name="Google Shape;192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22" name="Google Shape;1922;p1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23" name="Google Shape;192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4" name="Google Shape;192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25" name="Google Shape;1925;p1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26" name="Google Shape;192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7" name="Google Shape;192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28" name="Google Shape;1928;p1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29" name="Google Shape;192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0" name="Google Shape;193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31" name="Google Shape;1931;p1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2" name="Google Shape;193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3" name="Google Shape;193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34" name="Google Shape;1934;p1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5" name="Google Shape;193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6" name="Google Shape;193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37" name="Google Shape;1937;p1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38" name="Google Shape;193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9" name="Google Shape;193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40" name="Google Shape;1940;p1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41" name="Google Shape;194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42" name="Google Shape;194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1943" name="Google Shape;1943;p16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1944" name="Google Shape;1944;p1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45" name="Google Shape;194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46" name="Google Shape;194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47" name="Google Shape;1947;p1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48" name="Google Shape;194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49" name="Google Shape;194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50" name="Google Shape;1950;p1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1" name="Google Shape;195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52" name="Google Shape;195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53" name="Google Shape;1953;p1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4" name="Google Shape;195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55" name="Google Shape;195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56" name="Google Shape;1956;p1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57" name="Google Shape;195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58" name="Google Shape;195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59" name="Google Shape;1959;p1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60" name="Google Shape;196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1" name="Google Shape;196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62" name="Google Shape;1962;p1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63" name="Google Shape;196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4" name="Google Shape;196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65" name="Google Shape;1965;p1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66" name="Google Shape;196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7" name="Google Shape;196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68" name="Google Shape;1968;p1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69" name="Google Shape;196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0" name="Google Shape;197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71" name="Google Shape;1971;p1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2" name="Google Shape;197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3" name="Google Shape;197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74" name="Google Shape;1974;p1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5" name="Google Shape;197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6" name="Google Shape;197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77" name="Google Shape;1977;p1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78" name="Google Shape;197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9" name="Google Shape;197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80" name="Google Shape;1980;p1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981" name="Google Shape;198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82" name="Google Shape;198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83" name="Google Shape;1983;p1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84" name="Google Shape;198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85" name="Google Shape;198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86" name="Google Shape;1986;p1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87" name="Google Shape;198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88" name="Google Shape;198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89" name="Google Shape;1989;p1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0" name="Google Shape;199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91" name="Google Shape;199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92" name="Google Shape;1992;p1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3" name="Google Shape;199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94" name="Google Shape;199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95" name="Google Shape;1995;p1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6" name="Google Shape;199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97" name="Google Shape;199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998" name="Google Shape;1998;p1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999" name="Google Shape;199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0" name="Google Shape;200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01" name="Google Shape;2001;p1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02" name="Google Shape;200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3" name="Google Shape;200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04" name="Google Shape;2004;p1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05" name="Google Shape;200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6" name="Google Shape;200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07" name="Google Shape;2007;p1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08" name="Google Shape;200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09" name="Google Shape;200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10" name="Google Shape;2010;p1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1" name="Google Shape;201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12" name="Google Shape;201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13" name="Google Shape;2013;p1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4" name="Google Shape;201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15" name="Google Shape;201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16" name="Google Shape;2016;p1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17" name="Google Shape;201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18" name="Google Shape;201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19" name="Google Shape;2019;p1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20" name="Google Shape;202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21" name="Google Shape;202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22" name="Google Shape;2022;p1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23" name="Google Shape;202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24" name="Google Shape;202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25" name="Google Shape;2025;p1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26" name="Google Shape;202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27" name="Google Shape;202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2028" name="Google Shape;2028;p16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2029" name="Google Shape;2029;p1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0" name="Google Shape;203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31" name="Google Shape;203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32" name="Google Shape;2032;p1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3" name="Google Shape;203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34" name="Google Shape;203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35" name="Google Shape;2035;p1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6" name="Google Shape;203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37" name="Google Shape;203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38" name="Google Shape;2038;p1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39" name="Google Shape;203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0" name="Google Shape;204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41" name="Google Shape;2041;p1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42" name="Google Shape;204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3" name="Google Shape;204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44" name="Google Shape;2044;p1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45" name="Google Shape;204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6" name="Google Shape;204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47" name="Google Shape;2047;p1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48" name="Google Shape;204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9" name="Google Shape;204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50" name="Google Shape;2050;p1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1" name="Google Shape;205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52" name="Google Shape;205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53" name="Google Shape;2053;p1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4" name="Google Shape;205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55" name="Google Shape;205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56" name="Google Shape;2056;p1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57" name="Google Shape;205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58" name="Google Shape;205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59" name="Google Shape;2059;p1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60" name="Google Shape;206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61" name="Google Shape;206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62" name="Google Shape;2062;p1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63" name="Google Shape;206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64" name="Google Shape;206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65" name="Google Shape;2065;p1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066" name="Google Shape;206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67" name="Google Shape;206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68" name="Google Shape;2068;p1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69" name="Google Shape;206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0" name="Google Shape;207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71" name="Google Shape;2071;p1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2" name="Google Shape;207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3" name="Google Shape;207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74" name="Google Shape;2074;p1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5" name="Google Shape;207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6" name="Google Shape;207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77" name="Google Shape;2077;p1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78" name="Google Shape;207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9" name="Google Shape;207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80" name="Google Shape;2080;p1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81" name="Google Shape;208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82" name="Google Shape;208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83" name="Google Shape;2083;p1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84" name="Google Shape;208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85" name="Google Shape;208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86" name="Google Shape;2086;p1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87" name="Google Shape;208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88" name="Google Shape;208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89" name="Google Shape;2089;p1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0" name="Google Shape;209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91" name="Google Shape;209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92" name="Google Shape;2092;p1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3" name="Google Shape;209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94" name="Google Shape;209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95" name="Google Shape;2095;p1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6" name="Google Shape;209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97" name="Google Shape;209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98" name="Google Shape;2098;p1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099" name="Google Shape;209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0" name="Google Shape;210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01" name="Google Shape;2101;p1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02" name="Google Shape;210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3" name="Google Shape;210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04" name="Google Shape;2104;p1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05" name="Google Shape;210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6" name="Google Shape;210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07" name="Google Shape;2107;p1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08" name="Google Shape;210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9" name="Google Shape;210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10" name="Google Shape;2110;p1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1" name="Google Shape;211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2" name="Google Shape;211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2113" name="Google Shape;2113;p16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2114" name="Google Shape;2114;p16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5" name="Google Shape;211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6" name="Google Shape;211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17" name="Google Shape;2117;p16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18" name="Google Shape;211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9" name="Google Shape;211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20" name="Google Shape;2120;p16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21" name="Google Shape;212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2" name="Google Shape;212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23" name="Google Shape;2123;p16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24" name="Google Shape;212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5" name="Google Shape;212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26" name="Google Shape;2126;p16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27" name="Google Shape;212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8" name="Google Shape;212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29" name="Google Shape;2129;p16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0" name="Google Shape;213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1" name="Google Shape;213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32" name="Google Shape;2132;p16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3" name="Google Shape;213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4" name="Google Shape;213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35" name="Google Shape;2135;p16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6" name="Google Shape;213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7" name="Google Shape;213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38" name="Google Shape;2138;p16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39" name="Google Shape;213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40" name="Google Shape;214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41" name="Google Shape;2141;p16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42" name="Google Shape;214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43" name="Google Shape;214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44" name="Google Shape;2144;p16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45" name="Google Shape;214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46" name="Google Shape;214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47" name="Google Shape;2147;p16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48" name="Google Shape;214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49" name="Google Shape;214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50" name="Google Shape;2150;p16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1" name="Google Shape;215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52" name="Google Shape;215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53" name="Google Shape;2153;p16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4" name="Google Shape;215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55" name="Google Shape;215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56" name="Google Shape;2156;p16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57" name="Google Shape;215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58" name="Google Shape;215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59" name="Google Shape;2159;p16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60" name="Google Shape;216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61" name="Google Shape;216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62" name="Google Shape;2162;p16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63" name="Google Shape;216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64" name="Google Shape;216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65" name="Google Shape;2165;p16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66" name="Google Shape;216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67" name="Google Shape;216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68" name="Google Shape;2168;p16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69" name="Google Shape;2169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70" name="Google Shape;2170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71" name="Google Shape;2171;p16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2" name="Google Shape;2172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73" name="Google Shape;2173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74" name="Google Shape;2174;p16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5" name="Google Shape;2175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76" name="Google Shape;2176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77" name="Google Shape;2177;p16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78" name="Google Shape;2178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79" name="Google Shape;2179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80" name="Google Shape;2180;p16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81" name="Google Shape;2181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82" name="Google Shape;2182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83" name="Google Shape;2183;p16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84" name="Google Shape;2184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85" name="Google Shape;2185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86" name="Google Shape;2186;p16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87" name="Google Shape;2187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88" name="Google Shape;2188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89" name="Google Shape;2189;p16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0" name="Google Shape;2190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91" name="Google Shape;2191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92" name="Google Shape;2192;p16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3" name="Google Shape;2193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94" name="Google Shape;2194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95" name="Google Shape;2195;p16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196" name="Google Shape;2196;p16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97" name="Google Shape;2197;p16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2198" name="Google Shape;2198;p16"/>
          <p:cNvSpPr/>
          <p:nvPr/>
        </p:nvSpPr>
        <p:spPr>
          <a:xfrm>
            <a:off x="1265257" y="2750127"/>
            <a:ext cx="290946" cy="263237"/>
          </a:xfrm>
          <a:custGeom>
            <a:rect b="b" l="l" r="r" t="t"/>
            <a:pathLst>
              <a:path extrusionOk="0" h="263237" w="290946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199" name="Google Shape;2199;p16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2200" name="Google Shape;2200;p16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01" name="Google Shape;2201;p16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202" name="Google Shape;2202;p16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2203" name="Google Shape;2203;p16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04" name="Google Shape;2204;p16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205" name="Google Shape;2205;p16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2206" name="Google Shape;2206;p16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07" name="Google Shape;2207;p16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208" name="Google Shape;2208;p16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2209" name="Google Shape;2209;p16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10" name="Google Shape;2210;p16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211" name="Google Shape;2211;p16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2212" name="Google Shape;2212;p16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13" name="Google Shape;2213;p16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214" name="Google Shape;2214;p16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2215" name="Google Shape;2215;p16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16" name="Google Shape;2216;p16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217" name="Google Shape;2217;p16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2218" name="Google Shape;2218;p16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19" name="Google Shape;2219;p16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220" name="Google Shape;2220;p16"/>
          <p:cNvSpPr/>
          <p:nvPr/>
        </p:nvSpPr>
        <p:spPr>
          <a:xfrm>
            <a:off x="1016520" y="35031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1" name="Google Shape;2221;p16"/>
          <p:cNvSpPr/>
          <p:nvPr/>
        </p:nvSpPr>
        <p:spPr>
          <a:xfrm>
            <a:off x="773421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2" name="Google Shape;2222;p16"/>
          <p:cNvSpPr/>
          <p:nvPr/>
        </p:nvSpPr>
        <p:spPr>
          <a:xfrm>
            <a:off x="1321320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3" name="Google Shape;2223;p16"/>
          <p:cNvSpPr/>
          <p:nvPr/>
        </p:nvSpPr>
        <p:spPr>
          <a:xfrm>
            <a:off x="1473720" y="39603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4" name="Google Shape;2224;p16"/>
          <p:cNvSpPr/>
          <p:nvPr/>
        </p:nvSpPr>
        <p:spPr>
          <a:xfrm>
            <a:off x="13068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5" name="Google Shape;2225;p16"/>
          <p:cNvSpPr/>
          <p:nvPr/>
        </p:nvSpPr>
        <p:spPr>
          <a:xfrm>
            <a:off x="788986" y="3576044"/>
            <a:ext cx="199180" cy="427919"/>
          </a:xfrm>
          <a:custGeom>
            <a:rect b="b" l="l" r="r" t="t"/>
            <a:pathLst>
              <a:path extrusionOk="0" h="427919" w="199180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6" name="Google Shape;2226;p16"/>
          <p:cNvSpPr/>
          <p:nvPr/>
        </p:nvSpPr>
        <p:spPr>
          <a:xfrm>
            <a:off x="1168276" y="3879272"/>
            <a:ext cx="318654" cy="263237"/>
          </a:xfrm>
          <a:custGeom>
            <a:rect b="b" l="l" r="r" t="t"/>
            <a:pathLst>
              <a:path extrusionOk="0" h="263237" w="318654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7" name="Google Shape;2227;p16"/>
          <p:cNvSpPr/>
          <p:nvPr/>
        </p:nvSpPr>
        <p:spPr>
          <a:xfrm>
            <a:off x="1514639" y="3464836"/>
            <a:ext cx="182252" cy="525273"/>
          </a:xfrm>
          <a:custGeom>
            <a:rect b="b" l="l" r="r" t="t"/>
            <a:pathLst>
              <a:path extrusionOk="0" h="525273" w="182252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8" name="Google Shape;2228;p16"/>
          <p:cNvSpPr/>
          <p:nvPr/>
        </p:nvSpPr>
        <p:spPr>
          <a:xfrm>
            <a:off x="685800" y="4959927"/>
            <a:ext cx="1022807" cy="678873"/>
          </a:xfrm>
          <a:custGeom>
            <a:rect b="b" l="l" r="r" t="t"/>
            <a:pathLst>
              <a:path extrusionOk="0" h="678873" w="1022807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9" name="Google Shape;2229;p16"/>
          <p:cNvSpPr/>
          <p:nvPr/>
        </p:nvSpPr>
        <p:spPr>
          <a:xfrm>
            <a:off x="728938" y="2964872"/>
            <a:ext cx="763512" cy="568037"/>
          </a:xfrm>
          <a:custGeom>
            <a:rect b="b" l="l" r="r" t="t"/>
            <a:pathLst>
              <a:path extrusionOk="0" h="568037" w="763512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30" name="Google Shape;2230;p16"/>
          <p:cNvSpPr/>
          <p:nvPr/>
        </p:nvSpPr>
        <p:spPr>
          <a:xfrm rot="-8123752">
            <a:off x="1331662" y="2748242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31" name="Google Shape;2231;p16"/>
          <p:cNvSpPr/>
          <p:nvPr/>
        </p:nvSpPr>
        <p:spPr>
          <a:xfrm>
            <a:off x="1002020" y="2673927"/>
            <a:ext cx="277091" cy="318655"/>
          </a:xfrm>
          <a:custGeom>
            <a:rect b="b" l="l" r="r" t="t"/>
            <a:pathLst>
              <a:path extrusionOk="0" h="318655" w="277091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32" name="Google Shape;2232;p16"/>
          <p:cNvSpPr/>
          <p:nvPr/>
        </p:nvSpPr>
        <p:spPr>
          <a:xfrm rot="-1604835">
            <a:off x="900859" y="2679441"/>
            <a:ext cx="342786" cy="395720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233" name="Google Shape;2233;p16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2234" name="Google Shape;2234;p16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2235" name="Google Shape;2235;p16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rect b="b" l="l" r="r" t="t"/>
                <a:pathLst>
                  <a:path extrusionOk="0" h="443346" w="117942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2236" name="Google Shape;2236;p16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2237" name="Google Shape;2237;p16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5667B1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38" name="Google Shape;2238;p16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γ</a:t>
                  </a:r>
                  <a:endParaRPr/>
                </a:p>
              </p:txBody>
            </p:sp>
          </p:grpSp>
        </p:grpSp>
        <p:grpSp>
          <p:nvGrpSpPr>
            <p:cNvPr id="2239" name="Google Shape;2239;p16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2240" name="Google Shape;2240;p16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>
                  <a:gd fmla="val 16667" name="adj"/>
                </a:avLst>
              </a:prstGeom>
              <a:solidFill>
                <a:srgbClr val="00B05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41" name="Google Shape;2241;p16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β</a:t>
                </a:r>
                <a:endParaRPr/>
              </a:p>
            </p:txBody>
          </p:sp>
        </p:grpSp>
      </p:grpSp>
      <p:grpSp>
        <p:nvGrpSpPr>
          <p:cNvPr id="2242" name="Google Shape;2242;p16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2243" name="Google Shape;2243;p16"/>
            <p:cNvSpPr/>
            <p:nvPr/>
          </p:nvSpPr>
          <p:spPr>
            <a:xfrm>
              <a:off x="2091959" y="4121727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2244" name="Google Shape;2244;p16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2245" name="Google Shape;2245;p16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>
                  <a:gd fmla="val 16667" name="adj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46" name="Google Shape;2246;p16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α</a:t>
                </a:r>
                <a:endParaRPr b="1" sz="2400">
                  <a:solidFill>
                    <a:srgbClr val="FFFF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</p:grpSp>
      </p:grpSp>
      <p:sp>
        <p:nvSpPr>
          <p:cNvPr id="2247" name="Google Shape;2247;p16"/>
          <p:cNvSpPr/>
          <p:nvPr/>
        </p:nvSpPr>
        <p:spPr>
          <a:xfrm>
            <a:off x="685800" y="3962400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48" name="Google Shape;2248;p16"/>
          <p:cNvSpPr/>
          <p:nvPr/>
        </p:nvSpPr>
        <p:spPr>
          <a:xfrm>
            <a:off x="10020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49" name="Google Shape;2249;p16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Phosphatidylinositol pathway</a:t>
            </a:r>
            <a:endParaRPr/>
          </a:p>
        </p:txBody>
      </p:sp>
      <p:sp>
        <p:nvSpPr>
          <p:cNvPr id="2250" name="Google Shape;2250;p16"/>
          <p:cNvSpPr/>
          <p:nvPr/>
        </p:nvSpPr>
        <p:spPr>
          <a:xfrm>
            <a:off x="1200023" y="2286000"/>
            <a:ext cx="247777" cy="228600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51" name="Google Shape;2251;p16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BAC1FF"/>
                </a:solidFill>
                <a:latin typeface="Gill Sans"/>
                <a:ea typeface="Gill Sans"/>
                <a:cs typeface="Gill Sans"/>
                <a:sym typeface="Gill Sans"/>
              </a:rPr>
              <a:t>GDP</a:t>
            </a:r>
            <a:endParaRPr b="1" sz="1800">
              <a:solidFill>
                <a:srgbClr val="BAC1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52" name="Google Shape;2252;p16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99"/>
                </a:solidFill>
                <a:latin typeface="Gill Sans"/>
                <a:ea typeface="Gill Sans"/>
                <a:cs typeface="Gill Sans"/>
                <a:sym typeface="Gill Sans"/>
              </a:rPr>
              <a:t>GTP</a:t>
            </a:r>
            <a:endParaRPr b="1" sz="1800">
              <a:solidFill>
                <a:srgbClr val="FF339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253" name="Google Shape;2253;p16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2254" name="Google Shape;2254;p16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2255" name="Google Shape;2255;p16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2256" name="Google Shape;2256;p16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57" name="Google Shape;2257;p16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400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α</a:t>
                  </a:r>
                  <a:endParaRPr b="1" sz="2400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</p:grpSp>
          <p:sp>
            <p:nvSpPr>
              <p:cNvPr id="2258" name="Google Shape;2258;p16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800">
                    <a:solidFill>
                      <a:srgbClr val="FF3399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GTP</a:t>
                </a:r>
                <a:endParaRPr b="1" sz="1800">
                  <a:solidFill>
                    <a:srgbClr val="FF3399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2259" name="Google Shape;2259;p16"/>
            <p:cNvSpPr/>
            <p:nvPr/>
          </p:nvSpPr>
          <p:spPr>
            <a:xfrm>
              <a:off x="3567439" y="4114800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260" name="Google Shape;2260;p16"/>
          <p:cNvSpPr txBox="1"/>
          <p:nvPr/>
        </p:nvSpPr>
        <p:spPr>
          <a:xfrm>
            <a:off x="3507802" y="1371600"/>
            <a:ext cx="5093687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Gαq/11 binds to Phospholipase C (PLC) and catalyzes the cleavage of phosphatidylinositol 4,5-biphosphate (PIP2) into the second messengers inositol (1,4,5) trisphosphate (IP3) and diacylglycerol (DAG).</a:t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261" name="Google Shape;2261;p16"/>
          <p:cNvGrpSpPr/>
          <p:nvPr/>
        </p:nvGrpSpPr>
        <p:grpSpPr>
          <a:xfrm>
            <a:off x="5044195" y="4188250"/>
            <a:ext cx="1356605" cy="1374516"/>
            <a:chOff x="5044195" y="4267201"/>
            <a:chExt cx="1356605" cy="1374516"/>
          </a:xfrm>
        </p:grpSpPr>
        <p:sp>
          <p:nvSpPr>
            <p:cNvPr id="2262" name="Google Shape;2262;p16"/>
            <p:cNvSpPr/>
            <p:nvPr/>
          </p:nvSpPr>
          <p:spPr>
            <a:xfrm rot="-4071692">
              <a:off x="5190390" y="4438652"/>
              <a:ext cx="1064215" cy="1031614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rgbClr val="CC009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63" name="Google Shape;2263;p16"/>
            <p:cNvSpPr txBox="1"/>
            <p:nvPr/>
          </p:nvSpPr>
          <p:spPr>
            <a:xfrm>
              <a:off x="5385131" y="4876800"/>
              <a:ext cx="839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accent3"/>
                  </a:solidFill>
                  <a:latin typeface="Gill Sans"/>
                  <a:ea typeface="Gill Sans"/>
                  <a:cs typeface="Gill Sans"/>
                  <a:sym typeface="Gill Sans"/>
                </a:rPr>
                <a:t>PLC</a:t>
              </a:r>
              <a:endParaRPr b="1" sz="1800">
                <a:solidFill>
                  <a:schemeClr val="accent3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264" name="Google Shape;2264;p16"/>
          <p:cNvGrpSpPr/>
          <p:nvPr/>
        </p:nvGrpSpPr>
        <p:grpSpPr>
          <a:xfrm>
            <a:off x="5054290" y="4188250"/>
            <a:ext cx="1356605" cy="1374516"/>
            <a:chOff x="5740090" y="4188250"/>
            <a:chExt cx="1356605" cy="1374516"/>
          </a:xfrm>
        </p:grpSpPr>
        <p:sp>
          <p:nvSpPr>
            <p:cNvPr id="2265" name="Google Shape;2265;p16"/>
            <p:cNvSpPr/>
            <p:nvPr/>
          </p:nvSpPr>
          <p:spPr>
            <a:xfrm rot="-4071692">
              <a:off x="5886285" y="4359701"/>
              <a:ext cx="1064215" cy="1031614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rgbClr val="CC009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66" name="Google Shape;2266;p16"/>
            <p:cNvSpPr txBox="1"/>
            <p:nvPr/>
          </p:nvSpPr>
          <p:spPr>
            <a:xfrm>
              <a:off x="6081026" y="4797849"/>
              <a:ext cx="839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accent3"/>
                  </a:solidFill>
                  <a:latin typeface="Gill Sans"/>
                  <a:ea typeface="Gill Sans"/>
                  <a:cs typeface="Gill Sans"/>
                  <a:sym typeface="Gill Sans"/>
                </a:rPr>
                <a:t>PLC</a:t>
              </a:r>
              <a:endParaRPr b="1" sz="1800">
                <a:solidFill>
                  <a:schemeClr val="accent3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267" name="Google Shape;2267;p16"/>
          <p:cNvSpPr/>
          <p:nvPr/>
        </p:nvSpPr>
        <p:spPr>
          <a:xfrm>
            <a:off x="7204364" y="4225636"/>
            <a:ext cx="277091" cy="775855"/>
          </a:xfrm>
          <a:custGeom>
            <a:rect b="b" l="l" r="r" t="t"/>
            <a:pathLst>
              <a:path extrusionOk="0" h="775855" w="277091">
                <a:moveTo>
                  <a:pt x="0" y="0"/>
                </a:moveTo>
                <a:lnTo>
                  <a:pt x="13854" y="235528"/>
                </a:lnTo>
                <a:lnTo>
                  <a:pt x="152400" y="484909"/>
                </a:lnTo>
                <a:lnTo>
                  <a:pt x="152400" y="775855"/>
                </a:lnTo>
                <a:lnTo>
                  <a:pt x="152400" y="471055"/>
                </a:lnTo>
                <a:lnTo>
                  <a:pt x="277091" y="249382"/>
                </a:lnTo>
                <a:lnTo>
                  <a:pt x="277091" y="27709"/>
                </a:lnTo>
              </a:path>
            </a:pathLst>
          </a:custGeom>
          <a:noFill/>
          <a:ln cap="flat" cmpd="sng" w="381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68" name="Google Shape;2268;p16"/>
          <p:cNvSpPr txBox="1"/>
          <p:nvPr/>
        </p:nvSpPr>
        <p:spPr>
          <a:xfrm>
            <a:off x="7622481" y="4038600"/>
            <a:ext cx="8357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75FA"/>
                </a:solidFill>
                <a:latin typeface="Gill Sans"/>
                <a:ea typeface="Gill Sans"/>
                <a:cs typeface="Gill Sans"/>
                <a:sym typeface="Gill Sans"/>
              </a:rPr>
              <a:t>DAG</a:t>
            </a:r>
            <a:endParaRPr b="1" sz="1800">
              <a:solidFill>
                <a:srgbClr val="5B75FA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69" name="Google Shape;2269;p16"/>
          <p:cNvSpPr txBox="1"/>
          <p:nvPr/>
        </p:nvSpPr>
        <p:spPr>
          <a:xfrm>
            <a:off x="8162038" y="4848999"/>
            <a:ext cx="8357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75FA"/>
                </a:solidFill>
                <a:latin typeface="Gill Sans"/>
                <a:ea typeface="Gill Sans"/>
                <a:cs typeface="Gill Sans"/>
                <a:sym typeface="Gill Sans"/>
              </a:rPr>
              <a:t>IP3</a:t>
            </a:r>
            <a:endParaRPr b="1" sz="1800">
              <a:solidFill>
                <a:srgbClr val="5B75FA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70" name="Google Shape;2270;p16"/>
          <p:cNvSpPr txBox="1"/>
          <p:nvPr/>
        </p:nvSpPr>
        <p:spPr>
          <a:xfrm>
            <a:off x="6934200" y="3810000"/>
            <a:ext cx="93010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5DFFF"/>
                </a:solidFill>
                <a:latin typeface="Gill Sans"/>
                <a:ea typeface="Gill Sans"/>
                <a:cs typeface="Gill Sans"/>
                <a:sym typeface="Gill Sans"/>
              </a:rPr>
              <a:t>PIP2</a:t>
            </a:r>
            <a:endParaRPr b="1" sz="2400">
              <a:solidFill>
                <a:srgbClr val="35D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271" name="Google Shape;2271;p16"/>
          <p:cNvGrpSpPr/>
          <p:nvPr/>
        </p:nvGrpSpPr>
        <p:grpSpPr>
          <a:xfrm>
            <a:off x="7219912" y="4800598"/>
            <a:ext cx="1504499" cy="1061836"/>
            <a:chOff x="7219910" y="4800600"/>
            <a:chExt cx="1609766" cy="1181100"/>
          </a:xfrm>
        </p:grpSpPr>
        <p:grpSp>
          <p:nvGrpSpPr>
            <p:cNvPr id="2272" name="Google Shape;2272;p16"/>
            <p:cNvGrpSpPr/>
            <p:nvPr/>
          </p:nvGrpSpPr>
          <p:grpSpPr>
            <a:xfrm>
              <a:off x="7239000" y="4800600"/>
              <a:ext cx="1375246" cy="1181100"/>
              <a:chOff x="7239000" y="4800600"/>
              <a:chExt cx="1375246" cy="1181100"/>
            </a:xfrm>
          </p:grpSpPr>
          <p:sp>
            <p:nvSpPr>
              <p:cNvPr id="2273" name="Google Shape;2273;p16"/>
              <p:cNvSpPr/>
              <p:nvPr/>
            </p:nvSpPr>
            <p:spPr>
              <a:xfrm>
                <a:off x="7239000" y="5029200"/>
                <a:ext cx="289181" cy="30496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74" name="Google Shape;2274;p16"/>
              <p:cNvSpPr/>
              <p:nvPr/>
            </p:nvSpPr>
            <p:spPr>
              <a:xfrm>
                <a:off x="7391400" y="5410200"/>
                <a:ext cx="666795" cy="571500"/>
              </a:xfrm>
              <a:prstGeom prst="hexagon">
                <a:avLst>
                  <a:gd fmla="val 25000" name="adj"/>
                  <a:gd fmla="val 115470" name="vf"/>
                </a:avLst>
              </a:prstGeom>
              <a:solidFill>
                <a:srgbClr val="81D31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cxnSp>
            <p:nvCxnSpPr>
              <p:cNvPr id="2275" name="Google Shape;2275;p16"/>
              <p:cNvCxnSpPr>
                <a:stCxn id="2274" idx="3"/>
              </p:cNvCxnSpPr>
              <p:nvPr/>
            </p:nvCxnSpPr>
            <p:spPr>
              <a:xfrm rot="10800000">
                <a:off x="7384500" y="5351850"/>
                <a:ext cx="6900" cy="34410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cxnSp>
            <p:nvCxnSpPr>
              <p:cNvPr id="2276" name="Google Shape;2276;p16"/>
              <p:cNvCxnSpPr/>
              <p:nvPr/>
            </p:nvCxnSpPr>
            <p:spPr>
              <a:xfrm rot="10800000">
                <a:off x="7917767" y="5065953"/>
                <a:ext cx="7033" cy="344247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sp>
            <p:nvSpPr>
              <p:cNvPr id="2277" name="Google Shape;2277;p16"/>
              <p:cNvSpPr/>
              <p:nvPr/>
            </p:nvSpPr>
            <p:spPr>
              <a:xfrm>
                <a:off x="7788019" y="4800600"/>
                <a:ext cx="289181" cy="30496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cxnSp>
            <p:nvCxnSpPr>
              <p:cNvPr id="2278" name="Google Shape;2278;p16"/>
              <p:cNvCxnSpPr/>
              <p:nvPr/>
            </p:nvCxnSpPr>
            <p:spPr>
              <a:xfrm rot="5580000">
                <a:off x="8194448" y="5545570"/>
                <a:ext cx="7311" cy="33114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sp>
            <p:nvSpPr>
              <p:cNvPr id="2279" name="Google Shape;2279;p16"/>
              <p:cNvSpPr/>
              <p:nvPr/>
            </p:nvSpPr>
            <p:spPr>
              <a:xfrm>
                <a:off x="8325065" y="5580462"/>
                <a:ext cx="289181" cy="30496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2280" name="Google Shape;2280;p16"/>
            <p:cNvSpPr txBox="1"/>
            <p:nvPr/>
          </p:nvSpPr>
          <p:spPr>
            <a:xfrm>
              <a:off x="7219910" y="5001491"/>
              <a:ext cx="5524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81" name="Google Shape;2281;p16"/>
            <p:cNvSpPr txBox="1"/>
            <p:nvPr/>
          </p:nvSpPr>
          <p:spPr>
            <a:xfrm>
              <a:off x="7772400" y="4812268"/>
              <a:ext cx="5524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82" name="Google Shape;2282;p16"/>
            <p:cNvSpPr txBox="1"/>
            <p:nvPr/>
          </p:nvSpPr>
          <p:spPr>
            <a:xfrm>
              <a:off x="8277186" y="5548279"/>
              <a:ext cx="552490" cy="410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 P</a:t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283" name="Google Shape;2283;p16"/>
          <p:cNvSpPr txBox="1"/>
          <p:nvPr/>
        </p:nvSpPr>
        <p:spPr>
          <a:xfrm>
            <a:off x="5861799" y="6378150"/>
            <a:ext cx="285032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 sarcoplasmic reticulum…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3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8" name="Shape 2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" name="Google Shape;2289;p17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6 Major classes of these</a:t>
            </a:r>
            <a:endParaRPr/>
          </a:p>
        </p:txBody>
      </p:sp>
      <p:sp>
        <p:nvSpPr>
          <p:cNvPr id="2290" name="Google Shape;2290;p17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A (or 1) (Rhodopsin-like)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B (or 2) (Secretin receptor family)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C (or 3) (Metabotropic glutamate/pheromone)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D (or 4) (Fungal mating pheromone receptors)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E (or 5) (Cyclic AMP receptors)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Class F (or 6) (Frizzled/Smoothened)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5" name="Shape 2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" name="Google Shape;2296;p18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2297" name="Google Shape;2297;p18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568C11"/>
              </a:solidFill>
            </a:endParaRPr>
          </a:p>
          <a:p>
            <a:pPr indent="0" lvl="0" marL="82296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>
              <a:solidFill>
                <a:srgbClr val="568C11"/>
              </a:solidFill>
            </a:endParaRPr>
          </a:p>
          <a:p>
            <a:pPr indent="0" lvl="0" marL="82296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en-US">
                <a:solidFill>
                  <a:srgbClr val="568C11"/>
                </a:solidFill>
              </a:rPr>
              <a:t>www.picscience.net</a:t>
            </a:r>
            <a:endParaRPr>
              <a:solidFill>
                <a:srgbClr val="568C1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olstice">
  <a:themeElements>
    <a:clrScheme name="Slipstream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