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  <p:sldMasterId id="2147483677" r:id="rId4"/>
  </p:sldMasterIdLst>
  <p:notesMasterIdLst>
    <p:notesMasterId r:id="rId9"/>
  </p:notesMasterIdLst>
  <p:sldIdLst>
    <p:sldId id="264" r:id="rId5"/>
    <p:sldId id="266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4BE29-90E3-4E20-8525-74F611AC74BB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8E5D-4F74-4F8F-9A87-933BF0D1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1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5F73E-1CA0-CE41-83A9-4CCA5468FC7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6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0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3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13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67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25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7467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36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95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07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1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59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7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02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36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17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4E67C8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3471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074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69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770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239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6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91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00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005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746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841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319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165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821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3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1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5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0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2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BD43B-9992-410D-A31E-75422416CD9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BAC94-CC69-401A-A109-AD61E7D7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6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5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300" kern="1200" cap="all">
          <a:solidFill>
            <a:srgbClr val="1C234A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C234A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C234A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C234A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C234A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C234A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012873" cy="6858000"/>
          </a:xfrm>
          <a:prstGeom prst="rect">
            <a:avLst/>
          </a:prstGeom>
          <a:gradFill flip="none" rotWithShape="1">
            <a:gsLst>
              <a:gs pos="16000">
                <a:schemeClr val="bg2"/>
              </a:gs>
              <a:gs pos="44000">
                <a:schemeClr val="accent1">
                  <a:lumMod val="50000"/>
                </a:schemeClr>
              </a:gs>
              <a:gs pos="100000">
                <a:schemeClr val="accent5"/>
              </a:gs>
              <a:gs pos="77000">
                <a:schemeClr val="accent6">
                  <a:lumMod val="7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A08AFF-047D-4454-9D94-C69363BC0B6C}" type="datetimeFigureOut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5/30/2014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EFACBF-21D6-4232-89BD-ECE57305D53F}" type="slidenum">
              <a:rPr lang="en-US" smtClean="0">
                <a:solidFill>
                  <a:srgbClr val="B4DCF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B4DCF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BD43B-9992-410D-A31E-75422416CD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BAC94-CC69-401A-A109-AD61E7D73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7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Rectangle 563"/>
          <p:cNvSpPr/>
          <p:nvPr/>
        </p:nvSpPr>
        <p:spPr>
          <a:xfrm>
            <a:off x="755" y="1789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092" y="2286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9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9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9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900" dirty="0" smtClean="0">
                <a:latin typeface="Calibri" panose="020F0502020204030204" pitchFamily="34" charset="0"/>
                <a:cs typeface="Calibri" panose="020F0502020204030204" pitchFamily="34" charset="0"/>
              </a:rPr>
              <a:t>JAK STAT Signaling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Ligand Binding</a:t>
            </a:r>
            <a:br>
              <a:rPr lang="en-US" sz="36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JAK Activation</a:t>
            </a:r>
            <a:endParaRPr lang="en-US" sz="3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55" name="Group 554"/>
          <p:cNvGrpSpPr/>
          <p:nvPr/>
        </p:nvGrpSpPr>
        <p:grpSpPr>
          <a:xfrm>
            <a:off x="1534042" y="3259396"/>
            <a:ext cx="412679" cy="2303204"/>
            <a:chOff x="964881" y="3238614"/>
            <a:chExt cx="412679" cy="2303204"/>
          </a:xfrm>
        </p:grpSpPr>
        <p:grpSp>
          <p:nvGrpSpPr>
            <p:cNvPr id="550" name="Group 549"/>
            <p:cNvGrpSpPr/>
            <p:nvPr/>
          </p:nvGrpSpPr>
          <p:grpSpPr>
            <a:xfrm>
              <a:off x="964881" y="3238614"/>
              <a:ext cx="395720" cy="2303204"/>
              <a:chOff x="6781800" y="3238614"/>
              <a:chExt cx="395720" cy="2303204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41" name="Freeform 540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49" name="Group 548"/>
              <p:cNvGrpSpPr/>
              <p:nvPr/>
            </p:nvGrpSpPr>
            <p:grpSpPr>
              <a:xfrm>
                <a:off x="6781800" y="3238614"/>
                <a:ext cx="395720" cy="1443867"/>
                <a:chOff x="6781800" y="3238614"/>
                <a:chExt cx="395720" cy="1443867"/>
              </a:xfrm>
              <a:grpFill/>
            </p:grpSpPr>
            <p:sp>
              <p:nvSpPr>
                <p:cNvPr id="539" name="Can 538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/>
                </a:prstGeom>
                <a:grpFill/>
                <a:ln>
                  <a:noFill/>
                </a:ln>
                <a:effectLst/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7" name="Moon 536"/>
                <p:cNvSpPr/>
                <p:nvPr/>
              </p:nvSpPr>
              <p:spPr>
                <a:xfrm rot="16200000">
                  <a:off x="6808267" y="3212147"/>
                  <a:ext cx="342786" cy="395720"/>
                </a:xfrm>
                <a:prstGeom prst="moon">
                  <a:avLst/>
                </a:prstGeom>
                <a:grpFill/>
                <a:ln>
                  <a:noFill/>
                </a:ln>
                <a:effectLst/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39700" h="139700"/>
                </a:sp3d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556" name="Oval 555"/>
            <p:cNvSpPr/>
            <p:nvPr/>
          </p:nvSpPr>
          <p:spPr>
            <a:xfrm>
              <a:off x="1004994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2169361" y="3238614"/>
            <a:ext cx="395720" cy="2323986"/>
            <a:chOff x="1559761" y="3238614"/>
            <a:chExt cx="395720" cy="2323986"/>
          </a:xfrm>
        </p:grpSpPr>
        <p:grpSp>
          <p:nvGrpSpPr>
            <p:cNvPr id="551" name="Group 550"/>
            <p:cNvGrpSpPr/>
            <p:nvPr/>
          </p:nvGrpSpPr>
          <p:grpSpPr>
            <a:xfrm>
              <a:off x="1559761" y="3238614"/>
              <a:ext cx="395720" cy="2323986"/>
              <a:chOff x="7376680" y="3238614"/>
              <a:chExt cx="395720" cy="2323986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38" name="Moon 537"/>
              <p:cNvSpPr/>
              <p:nvPr/>
            </p:nvSpPr>
            <p:spPr>
              <a:xfrm rot="16200000">
                <a:off x="7403147" y="3212147"/>
                <a:ext cx="342786" cy="395720"/>
              </a:xfrm>
              <a:prstGeom prst="moon">
                <a:avLst/>
              </a:prstGeom>
              <a:grpFill/>
              <a:ln>
                <a:noFill/>
              </a:ln>
              <a:effectLst/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39700" h="139700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0" name="Can 539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/>
              </a:prstGeom>
              <a:grpFill/>
              <a:ln>
                <a:noFill/>
              </a:ln>
              <a:effectLst/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2" name="Freeform 541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57" name="Oval 556"/>
            <p:cNvSpPr/>
            <p:nvPr/>
          </p:nvSpPr>
          <p:spPr>
            <a:xfrm>
              <a:off x="1582915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67" name="Oval 566"/>
          <p:cNvSpPr/>
          <p:nvPr/>
        </p:nvSpPr>
        <p:spPr>
          <a:xfrm>
            <a:off x="2234313" y="28194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95" name="Group 594"/>
          <p:cNvGrpSpPr/>
          <p:nvPr/>
        </p:nvGrpSpPr>
        <p:grpSpPr>
          <a:xfrm>
            <a:off x="1513713" y="3124200"/>
            <a:ext cx="412679" cy="2438400"/>
            <a:chOff x="1818513" y="3124200"/>
            <a:chExt cx="412679" cy="2438400"/>
          </a:xfrm>
        </p:grpSpPr>
        <p:grpSp>
          <p:nvGrpSpPr>
            <p:cNvPr id="581" name="Group 580"/>
            <p:cNvGrpSpPr/>
            <p:nvPr/>
          </p:nvGrpSpPr>
          <p:grpSpPr>
            <a:xfrm>
              <a:off x="1818513" y="3259396"/>
              <a:ext cx="412679" cy="2303204"/>
              <a:chOff x="964881" y="3238614"/>
              <a:chExt cx="412679" cy="2303204"/>
            </a:xfrm>
          </p:grpSpPr>
          <p:grpSp>
            <p:nvGrpSpPr>
              <p:cNvPr id="582" name="Group 581"/>
              <p:cNvGrpSpPr/>
              <p:nvPr/>
            </p:nvGrpSpPr>
            <p:grpSpPr>
              <a:xfrm>
                <a:off x="964881" y="3238614"/>
                <a:ext cx="395720" cy="2303204"/>
                <a:chOff x="6781800" y="3238614"/>
                <a:chExt cx="395720" cy="2303204"/>
              </a:xfrm>
              <a:solidFill>
                <a:srgbClr val="993366"/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</p:grpSpPr>
            <p:sp>
              <p:nvSpPr>
                <p:cNvPr id="587" name="Freeform 586"/>
                <p:cNvSpPr/>
                <p:nvPr/>
              </p:nvSpPr>
              <p:spPr>
                <a:xfrm>
                  <a:off x="6913418" y="4668982"/>
                  <a:ext cx="180109" cy="872836"/>
                </a:xfrm>
                <a:custGeom>
                  <a:avLst/>
                  <a:gdLst>
                    <a:gd name="connsiteX0" fmla="*/ 0 w 180109"/>
                    <a:gd name="connsiteY0" fmla="*/ 0 h 872836"/>
                    <a:gd name="connsiteX1" fmla="*/ 0 w 180109"/>
                    <a:gd name="connsiteY1" fmla="*/ 831273 h 872836"/>
                    <a:gd name="connsiteX2" fmla="*/ 41564 w 180109"/>
                    <a:gd name="connsiteY2" fmla="*/ 872836 h 872836"/>
                    <a:gd name="connsiteX3" fmla="*/ 83127 w 180109"/>
                    <a:gd name="connsiteY3" fmla="*/ 872836 h 872836"/>
                    <a:gd name="connsiteX4" fmla="*/ 138546 w 180109"/>
                    <a:gd name="connsiteY4" fmla="*/ 872836 h 872836"/>
                    <a:gd name="connsiteX5" fmla="*/ 180109 w 180109"/>
                    <a:gd name="connsiteY5" fmla="*/ 831273 h 872836"/>
                    <a:gd name="connsiteX6" fmla="*/ 180109 w 180109"/>
                    <a:gd name="connsiteY6" fmla="*/ 13854 h 872836"/>
                    <a:gd name="connsiteX7" fmla="*/ 180109 w 180109"/>
                    <a:gd name="connsiteY7" fmla="*/ 13854 h 872836"/>
                    <a:gd name="connsiteX8" fmla="*/ 0 w 180109"/>
                    <a:gd name="connsiteY8" fmla="*/ 0 h 8728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0109" h="872836">
                      <a:moveTo>
                        <a:pt x="0" y="0"/>
                      </a:moveTo>
                      <a:lnTo>
                        <a:pt x="0" y="831273"/>
                      </a:lnTo>
                      <a:lnTo>
                        <a:pt x="41564" y="872836"/>
                      </a:lnTo>
                      <a:lnTo>
                        <a:pt x="83127" y="872836"/>
                      </a:lnTo>
                      <a:lnTo>
                        <a:pt x="138546" y="872836"/>
                      </a:lnTo>
                      <a:lnTo>
                        <a:pt x="180109" y="831273"/>
                      </a:lnTo>
                      <a:lnTo>
                        <a:pt x="180109" y="13854"/>
                      </a:lnTo>
                      <a:lnTo>
                        <a:pt x="180109" y="13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588" name="Group 587"/>
                <p:cNvGrpSpPr/>
                <p:nvPr/>
              </p:nvGrpSpPr>
              <p:grpSpPr>
                <a:xfrm>
                  <a:off x="6781800" y="3238614"/>
                  <a:ext cx="395720" cy="1443867"/>
                  <a:chOff x="6781800" y="3238614"/>
                  <a:chExt cx="395720" cy="1443867"/>
                </a:xfrm>
                <a:grpFill/>
              </p:grpSpPr>
              <p:sp>
                <p:nvSpPr>
                  <p:cNvPr id="589" name="Can 588"/>
                  <p:cNvSpPr/>
                  <p:nvPr/>
                </p:nvSpPr>
                <p:spPr>
                  <a:xfrm>
                    <a:off x="6876542" y="3636058"/>
                    <a:ext cx="234552" cy="1046423"/>
                  </a:xfrm>
                  <a:prstGeom prst="can">
                    <a:avLst/>
                  </a:prstGeom>
                  <a:grpFill/>
                  <a:ln>
                    <a:noFill/>
                  </a:ln>
                  <a:effectLst/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93" name="Moon 592"/>
                  <p:cNvSpPr/>
                  <p:nvPr/>
                </p:nvSpPr>
                <p:spPr>
                  <a:xfrm rot="16200000">
                    <a:off x="6808267" y="3212147"/>
                    <a:ext cx="342786" cy="395720"/>
                  </a:xfrm>
                  <a:prstGeom prst="moon">
                    <a:avLst/>
                  </a:prstGeom>
                  <a:grpFill/>
                  <a:ln>
                    <a:noFill/>
                  </a:ln>
                  <a:effectLst/>
                  <a:scene3d>
                    <a:camera prst="orthographicFront" fov="0">
                      <a:rot lat="0" lon="0" rev="0"/>
                    </a:camera>
                    <a:lightRig rig="brightRoom" dir="tl">
                      <a:rot lat="0" lon="0" rev="5400000"/>
                    </a:lightRig>
                  </a:scene3d>
                  <a:sp3d>
                    <a:bevelT w="139700" h="139700"/>
                  </a:sp3d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sp>
            <p:nvSpPr>
              <p:cNvPr id="583" name="Oval 582"/>
              <p:cNvSpPr/>
              <p:nvPr/>
            </p:nvSpPr>
            <p:spPr>
              <a:xfrm>
                <a:off x="1004994" y="3503129"/>
                <a:ext cx="372566" cy="264247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94" name="Oval 593"/>
            <p:cNvSpPr/>
            <p:nvPr/>
          </p:nvSpPr>
          <p:spPr>
            <a:xfrm>
              <a:off x="1905000" y="3124200"/>
              <a:ext cx="280287" cy="3048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29" name="TextBox 528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Cell membrane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530" name="Group 529"/>
          <p:cNvGrpSpPr/>
          <p:nvPr/>
        </p:nvGrpSpPr>
        <p:grpSpPr>
          <a:xfrm>
            <a:off x="2387159" y="4792636"/>
            <a:ext cx="908184" cy="844478"/>
            <a:chOff x="2230723" y="1981200"/>
            <a:chExt cx="630719" cy="533400"/>
          </a:xfrm>
        </p:grpSpPr>
        <p:sp>
          <p:nvSpPr>
            <p:cNvPr id="531" name="Explosion 1 530"/>
            <p:cNvSpPr/>
            <p:nvPr/>
          </p:nvSpPr>
          <p:spPr>
            <a:xfrm>
              <a:off x="2230723" y="1981200"/>
              <a:ext cx="630719" cy="533400"/>
            </a:xfrm>
            <a:prstGeom prst="irregularSeal1">
              <a:avLst/>
            </a:prstGeom>
            <a:solidFill>
              <a:srgbClr val="FF9966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2" name="TextBox 531"/>
            <p:cNvSpPr txBox="1"/>
            <p:nvPr/>
          </p:nvSpPr>
          <p:spPr>
            <a:xfrm>
              <a:off x="2328915" y="2085201"/>
              <a:ext cx="490485" cy="291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JAK</a:t>
              </a:r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876865" y="4813184"/>
            <a:ext cx="908184" cy="844478"/>
            <a:chOff x="2230723" y="1981200"/>
            <a:chExt cx="630719" cy="533400"/>
          </a:xfrm>
        </p:grpSpPr>
        <p:sp>
          <p:nvSpPr>
            <p:cNvPr id="534" name="Explosion 1 533"/>
            <p:cNvSpPr/>
            <p:nvPr/>
          </p:nvSpPr>
          <p:spPr>
            <a:xfrm>
              <a:off x="2230723" y="1981200"/>
              <a:ext cx="630719" cy="533400"/>
            </a:xfrm>
            <a:prstGeom prst="irregularSeal1">
              <a:avLst/>
            </a:prstGeom>
            <a:solidFill>
              <a:srgbClr val="FF9966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5" name="TextBox 534"/>
            <p:cNvSpPr txBox="1"/>
            <p:nvPr/>
          </p:nvSpPr>
          <p:spPr>
            <a:xfrm>
              <a:off x="2328915" y="2085201"/>
              <a:ext cx="490485" cy="291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JAK</a:t>
              </a:r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3174372" y="4977832"/>
            <a:ext cx="443420" cy="461664"/>
            <a:chOff x="2616057" y="4803576"/>
            <a:chExt cx="297908" cy="260618"/>
          </a:xfrm>
        </p:grpSpPr>
        <p:sp>
          <p:nvSpPr>
            <p:cNvPr id="511" name="Oval 510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2616057" y="4803576"/>
              <a:ext cx="297908" cy="260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2400" dirty="0" smtClean="0"/>
                <a:t>P</a:t>
              </a:r>
              <a:endParaRPr lang="en-US" sz="2400" dirty="0"/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1089137" y="5024779"/>
            <a:ext cx="462146" cy="461664"/>
            <a:chOff x="2654419" y="4799716"/>
            <a:chExt cx="310489" cy="260618"/>
          </a:xfrm>
        </p:grpSpPr>
        <p:sp>
          <p:nvSpPr>
            <p:cNvPr id="514" name="Oval 513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TextBox 514"/>
            <p:cNvSpPr txBox="1"/>
            <p:nvPr/>
          </p:nvSpPr>
          <p:spPr>
            <a:xfrm>
              <a:off x="2667000" y="4799716"/>
              <a:ext cx="297908" cy="260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endParaRPr lang="en-US" sz="2400" dirty="0"/>
            </a:p>
          </p:txBody>
        </p:sp>
      </p:grpSp>
      <p:sp>
        <p:nvSpPr>
          <p:cNvPr id="516" name="Oval 515"/>
          <p:cNvSpPr/>
          <p:nvPr/>
        </p:nvSpPr>
        <p:spPr>
          <a:xfrm>
            <a:off x="2169361" y="5542277"/>
            <a:ext cx="476617" cy="435896"/>
          </a:xfrm>
          <a:prstGeom prst="ellipse">
            <a:avLst/>
          </a:prstGeom>
          <a:solidFill>
            <a:srgbClr val="9933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1470104" y="5542277"/>
            <a:ext cx="476617" cy="435896"/>
          </a:xfrm>
          <a:prstGeom prst="ellipse">
            <a:avLst/>
          </a:prstGeom>
          <a:solidFill>
            <a:srgbClr val="9933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6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4444 " pathEditMode="relative" ptsTypes="AA">
                                      <p:cBhvr>
                                        <p:cTn id="6" dur="2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3.33333E-6 L 0.04896 -3.33333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0.05486 -0.0064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-32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7.77778E-6 C 0.0198 -0.0088 0.06251 -7.77778E-6 0.06251 -7.77778E-6 " pathEditMode="relative" ptsTypes="fA">
                                      <p:cBhvr>
                                        <p:cTn id="17" dur="2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" grpId="0" animBg="1"/>
      <p:bldP spid="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Rectangle 563"/>
          <p:cNvSpPr/>
          <p:nvPr/>
        </p:nvSpPr>
        <p:spPr>
          <a:xfrm>
            <a:off x="2309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JAK STAT Signaling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Phosphorylation of Tyrosine Residues</a:t>
            </a:r>
            <a:endParaRPr lang="en-US" sz="3600" i="1" dirty="0"/>
          </a:p>
        </p:txBody>
      </p:sp>
      <p:grpSp>
        <p:nvGrpSpPr>
          <p:cNvPr id="563" name="Group 562"/>
          <p:cNvGrpSpPr/>
          <p:nvPr/>
        </p:nvGrpSpPr>
        <p:grpSpPr>
          <a:xfrm>
            <a:off x="2169361" y="3317770"/>
            <a:ext cx="395720" cy="2844664"/>
            <a:chOff x="1559761" y="3238614"/>
            <a:chExt cx="395720" cy="2844664"/>
          </a:xfrm>
        </p:grpSpPr>
        <p:grpSp>
          <p:nvGrpSpPr>
            <p:cNvPr id="551" name="Group 550"/>
            <p:cNvGrpSpPr/>
            <p:nvPr/>
          </p:nvGrpSpPr>
          <p:grpSpPr>
            <a:xfrm>
              <a:off x="1559761" y="3238614"/>
              <a:ext cx="395720" cy="2844664"/>
              <a:chOff x="7376680" y="3238614"/>
              <a:chExt cx="395720" cy="2844664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38" name="Moon 537"/>
              <p:cNvSpPr/>
              <p:nvPr/>
            </p:nvSpPr>
            <p:spPr>
              <a:xfrm rot="16200000">
                <a:off x="7403147" y="3212147"/>
                <a:ext cx="342786" cy="395720"/>
              </a:xfrm>
              <a:prstGeom prst="moon">
                <a:avLst/>
              </a:prstGeom>
              <a:grpFill/>
              <a:ln>
                <a:noFill/>
              </a:ln>
              <a:effectLst/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39700" h="139700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0" name="Can 539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/>
              </a:prstGeom>
              <a:grpFill/>
              <a:ln>
                <a:noFill/>
              </a:ln>
              <a:effectLst/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2" name="Freeform 541"/>
              <p:cNvSpPr/>
              <p:nvPr/>
            </p:nvSpPr>
            <p:spPr>
              <a:xfrm>
                <a:off x="7516092" y="4689763"/>
                <a:ext cx="168584" cy="1393515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57" name="Oval 556"/>
            <p:cNvSpPr/>
            <p:nvPr/>
          </p:nvSpPr>
          <p:spPr>
            <a:xfrm>
              <a:off x="1582915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67" name="Oval 566"/>
          <p:cNvSpPr/>
          <p:nvPr/>
        </p:nvSpPr>
        <p:spPr>
          <a:xfrm>
            <a:off x="2234313" y="31242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95" name="Group 594"/>
          <p:cNvGrpSpPr/>
          <p:nvPr/>
        </p:nvGrpSpPr>
        <p:grpSpPr>
          <a:xfrm>
            <a:off x="1749483" y="3182152"/>
            <a:ext cx="972905" cy="3323020"/>
            <a:chOff x="1643409" y="3124200"/>
            <a:chExt cx="972905" cy="3323020"/>
          </a:xfrm>
        </p:grpSpPr>
        <p:grpSp>
          <p:nvGrpSpPr>
            <p:cNvPr id="581" name="Group 580"/>
            <p:cNvGrpSpPr/>
            <p:nvPr/>
          </p:nvGrpSpPr>
          <p:grpSpPr>
            <a:xfrm>
              <a:off x="1643409" y="3259396"/>
              <a:ext cx="972905" cy="3187824"/>
              <a:chOff x="789777" y="3238614"/>
              <a:chExt cx="972905" cy="3187824"/>
            </a:xfrm>
          </p:grpSpPr>
          <p:grpSp>
            <p:nvGrpSpPr>
              <p:cNvPr id="582" name="Group 581"/>
              <p:cNvGrpSpPr/>
              <p:nvPr/>
            </p:nvGrpSpPr>
            <p:grpSpPr>
              <a:xfrm>
                <a:off x="789777" y="3238614"/>
                <a:ext cx="972905" cy="3187824"/>
                <a:chOff x="6606696" y="3238614"/>
                <a:chExt cx="972905" cy="3187824"/>
              </a:xfrm>
              <a:solidFill>
                <a:srgbClr val="993366"/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</p:grpSpPr>
            <p:sp>
              <p:nvSpPr>
                <p:cNvPr id="587" name="Freeform 586"/>
                <p:cNvSpPr/>
                <p:nvPr/>
              </p:nvSpPr>
              <p:spPr>
                <a:xfrm>
                  <a:off x="6904848" y="4660769"/>
                  <a:ext cx="181759" cy="1401728"/>
                </a:xfrm>
                <a:custGeom>
                  <a:avLst/>
                  <a:gdLst>
                    <a:gd name="connsiteX0" fmla="*/ 0 w 180109"/>
                    <a:gd name="connsiteY0" fmla="*/ 0 h 872836"/>
                    <a:gd name="connsiteX1" fmla="*/ 0 w 180109"/>
                    <a:gd name="connsiteY1" fmla="*/ 831273 h 872836"/>
                    <a:gd name="connsiteX2" fmla="*/ 41564 w 180109"/>
                    <a:gd name="connsiteY2" fmla="*/ 872836 h 872836"/>
                    <a:gd name="connsiteX3" fmla="*/ 83127 w 180109"/>
                    <a:gd name="connsiteY3" fmla="*/ 872836 h 872836"/>
                    <a:gd name="connsiteX4" fmla="*/ 138546 w 180109"/>
                    <a:gd name="connsiteY4" fmla="*/ 872836 h 872836"/>
                    <a:gd name="connsiteX5" fmla="*/ 180109 w 180109"/>
                    <a:gd name="connsiteY5" fmla="*/ 831273 h 872836"/>
                    <a:gd name="connsiteX6" fmla="*/ 180109 w 180109"/>
                    <a:gd name="connsiteY6" fmla="*/ 13854 h 872836"/>
                    <a:gd name="connsiteX7" fmla="*/ 180109 w 180109"/>
                    <a:gd name="connsiteY7" fmla="*/ 13854 h 872836"/>
                    <a:gd name="connsiteX8" fmla="*/ 0 w 180109"/>
                    <a:gd name="connsiteY8" fmla="*/ 0 h 8728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0109" h="872836">
                      <a:moveTo>
                        <a:pt x="0" y="0"/>
                      </a:moveTo>
                      <a:lnTo>
                        <a:pt x="0" y="831273"/>
                      </a:lnTo>
                      <a:lnTo>
                        <a:pt x="41564" y="872836"/>
                      </a:lnTo>
                      <a:lnTo>
                        <a:pt x="83127" y="872836"/>
                      </a:lnTo>
                      <a:lnTo>
                        <a:pt x="138546" y="872836"/>
                      </a:lnTo>
                      <a:lnTo>
                        <a:pt x="180109" y="831273"/>
                      </a:lnTo>
                      <a:lnTo>
                        <a:pt x="180109" y="13854"/>
                      </a:lnTo>
                      <a:lnTo>
                        <a:pt x="180109" y="13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588" name="Group 587"/>
                <p:cNvGrpSpPr/>
                <p:nvPr/>
              </p:nvGrpSpPr>
              <p:grpSpPr>
                <a:xfrm>
                  <a:off x="6606696" y="3238614"/>
                  <a:ext cx="972905" cy="3187824"/>
                  <a:chOff x="6606696" y="3238614"/>
                  <a:chExt cx="972905" cy="3187824"/>
                </a:xfrm>
                <a:grpFill/>
              </p:grpSpPr>
              <p:sp>
                <p:nvSpPr>
                  <p:cNvPr id="589" name="Can 588"/>
                  <p:cNvSpPr/>
                  <p:nvPr/>
                </p:nvSpPr>
                <p:spPr>
                  <a:xfrm>
                    <a:off x="6876542" y="3636058"/>
                    <a:ext cx="234552" cy="1046423"/>
                  </a:xfrm>
                  <a:prstGeom prst="can">
                    <a:avLst/>
                  </a:prstGeom>
                  <a:grpFill/>
                  <a:ln>
                    <a:noFill/>
                  </a:ln>
                  <a:effectLst/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90" name="Oval 589"/>
                  <p:cNvSpPr/>
                  <p:nvPr/>
                </p:nvSpPr>
                <p:spPr>
                  <a:xfrm>
                    <a:off x="6606696" y="6009220"/>
                    <a:ext cx="493847" cy="417218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91" name="Oval 590"/>
                  <p:cNvSpPr/>
                  <p:nvPr/>
                </p:nvSpPr>
                <p:spPr>
                  <a:xfrm>
                    <a:off x="7102984" y="5977497"/>
                    <a:ext cx="476617" cy="43589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93" name="Moon 592"/>
                  <p:cNvSpPr/>
                  <p:nvPr/>
                </p:nvSpPr>
                <p:spPr>
                  <a:xfrm rot="16200000">
                    <a:off x="6808267" y="3212147"/>
                    <a:ext cx="342786" cy="395720"/>
                  </a:xfrm>
                  <a:prstGeom prst="moon">
                    <a:avLst/>
                  </a:prstGeom>
                  <a:grpFill/>
                  <a:ln>
                    <a:noFill/>
                  </a:ln>
                  <a:effectLst/>
                  <a:scene3d>
                    <a:camera prst="orthographicFront" fov="0">
                      <a:rot lat="0" lon="0" rev="0"/>
                    </a:camera>
                    <a:lightRig rig="brightRoom" dir="tl">
                      <a:rot lat="0" lon="0" rev="5400000"/>
                    </a:lightRig>
                  </a:scene3d>
                  <a:sp3d>
                    <a:bevelT w="139700" h="139700"/>
                  </a:sp3d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sp>
            <p:nvSpPr>
              <p:cNvPr id="583" name="Oval 582"/>
              <p:cNvSpPr/>
              <p:nvPr/>
            </p:nvSpPr>
            <p:spPr>
              <a:xfrm>
                <a:off x="1004994" y="3503129"/>
                <a:ext cx="372566" cy="264247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5" name="TextBox 584"/>
              <p:cNvSpPr txBox="1"/>
              <p:nvPr/>
            </p:nvSpPr>
            <p:spPr>
              <a:xfrm>
                <a:off x="833687" y="6098181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6" name="TextBox 585"/>
              <p:cNvSpPr txBox="1"/>
              <p:nvPr/>
            </p:nvSpPr>
            <p:spPr>
              <a:xfrm>
                <a:off x="1330959" y="6083700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94" name="Oval 593"/>
            <p:cNvSpPr/>
            <p:nvPr/>
          </p:nvSpPr>
          <p:spPr>
            <a:xfrm>
              <a:off x="1905000" y="3124200"/>
              <a:ext cx="280287" cy="3048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32" name="Group 531"/>
          <p:cNvGrpSpPr/>
          <p:nvPr/>
        </p:nvGrpSpPr>
        <p:grpSpPr>
          <a:xfrm>
            <a:off x="2374456" y="4939099"/>
            <a:ext cx="908184" cy="844478"/>
            <a:chOff x="2230723" y="1981200"/>
            <a:chExt cx="630719" cy="533400"/>
          </a:xfrm>
        </p:grpSpPr>
        <p:sp>
          <p:nvSpPr>
            <p:cNvPr id="533" name="Explosion 1 532"/>
            <p:cNvSpPr/>
            <p:nvPr/>
          </p:nvSpPr>
          <p:spPr>
            <a:xfrm>
              <a:off x="2230723" y="1981200"/>
              <a:ext cx="630719" cy="533400"/>
            </a:xfrm>
            <a:prstGeom prst="irregularSeal1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4" name="TextBox 533"/>
            <p:cNvSpPr txBox="1"/>
            <p:nvPr/>
          </p:nvSpPr>
          <p:spPr>
            <a:xfrm>
              <a:off x="2328915" y="2085201"/>
              <a:ext cx="490485" cy="291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JAK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7" name="Group 596"/>
          <p:cNvGrpSpPr/>
          <p:nvPr/>
        </p:nvGrpSpPr>
        <p:grpSpPr>
          <a:xfrm>
            <a:off x="1170850" y="4953511"/>
            <a:ext cx="1026083" cy="768405"/>
            <a:chOff x="2230723" y="1981200"/>
            <a:chExt cx="630719" cy="533400"/>
          </a:xfrm>
        </p:grpSpPr>
        <p:sp>
          <p:nvSpPr>
            <p:cNvPr id="598" name="Explosion 1 597"/>
            <p:cNvSpPr/>
            <p:nvPr/>
          </p:nvSpPr>
          <p:spPr>
            <a:xfrm>
              <a:off x="2230723" y="1981200"/>
              <a:ext cx="630719" cy="533400"/>
            </a:xfrm>
            <a:prstGeom prst="irregularSeal1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9" name="TextBox 598"/>
            <p:cNvSpPr txBox="1"/>
            <p:nvPr/>
          </p:nvSpPr>
          <p:spPr>
            <a:xfrm>
              <a:off x="2328915" y="2085201"/>
              <a:ext cx="490485" cy="320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JAK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3266245" y="5108828"/>
            <a:ext cx="462146" cy="674750"/>
            <a:chOff x="2654419" y="4799716"/>
            <a:chExt cx="310489" cy="342810"/>
          </a:xfrm>
        </p:grpSpPr>
        <p:sp>
          <p:nvSpPr>
            <p:cNvPr id="607" name="Oval 606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8" name="TextBox 607"/>
            <p:cNvSpPr txBox="1"/>
            <p:nvPr/>
          </p:nvSpPr>
          <p:spPr>
            <a:xfrm>
              <a:off x="2667000" y="4799716"/>
              <a:ext cx="297908" cy="34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 </a:t>
              </a:r>
              <a:r>
                <a:rPr lang="en-US" sz="2400" dirty="0" smtClean="0">
                  <a:solidFill>
                    <a:prstClr val="black"/>
                  </a:solidFill>
                </a:rPr>
                <a:t>P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2" name="Group 611"/>
          <p:cNvGrpSpPr/>
          <p:nvPr/>
        </p:nvGrpSpPr>
        <p:grpSpPr>
          <a:xfrm>
            <a:off x="789638" y="5198245"/>
            <a:ext cx="386289" cy="476038"/>
            <a:chOff x="2654419" y="4808006"/>
            <a:chExt cx="241659" cy="260937"/>
          </a:xfrm>
        </p:grpSpPr>
        <p:sp>
          <p:nvSpPr>
            <p:cNvPr id="613" name="Oval 612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4" name="TextBox 613"/>
            <p:cNvSpPr txBox="1"/>
            <p:nvPr/>
          </p:nvSpPr>
          <p:spPr>
            <a:xfrm>
              <a:off x="2667000" y="4808006"/>
              <a:ext cx="193605" cy="260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P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49" name="TextBox 548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Cell membrane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525" name="Group 524"/>
          <p:cNvGrpSpPr/>
          <p:nvPr/>
        </p:nvGrpSpPr>
        <p:grpSpPr>
          <a:xfrm>
            <a:off x="2975563" y="6008336"/>
            <a:ext cx="690256" cy="576453"/>
            <a:chOff x="7638133" y="2348183"/>
            <a:chExt cx="605406" cy="576453"/>
          </a:xfrm>
        </p:grpSpPr>
        <p:pic>
          <p:nvPicPr>
            <p:cNvPr id="526" name="Picture 525" descr="cAMP.png"/>
            <p:cNvPicPr>
              <a:picLocks noChangeAspect="1"/>
            </p:cNvPicPr>
            <p:nvPr/>
          </p:nvPicPr>
          <p:blipFill>
            <a:blip r:embed="rId3" cstate="print">
              <a:alphaModFix amt="92000"/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2183" y="2348183"/>
              <a:ext cx="577306" cy="5764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27" name="TextBox 526"/>
            <p:cNvSpPr txBox="1"/>
            <p:nvPr/>
          </p:nvSpPr>
          <p:spPr>
            <a:xfrm>
              <a:off x="7638133" y="2482521"/>
              <a:ext cx="605406" cy="30777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defTabSz="457200"/>
              <a:r>
                <a:rPr lang="en-US" sz="1400" b="1" dirty="0" smtClean="0">
                  <a:solidFill>
                    <a:prstClr val="white"/>
                  </a:solidFill>
                  <a:latin typeface="Gill Sans MT" panose="020B0502020104020203" pitchFamily="34" charset="0"/>
                  <a:cs typeface="Gill Sans MT"/>
                </a:rPr>
                <a:t>STAT</a:t>
              </a:r>
              <a:endParaRPr lang="en-US" b="1" dirty="0">
                <a:solidFill>
                  <a:prstClr val="white"/>
                </a:solidFill>
                <a:latin typeface="Gill Sans MT" panose="020B0502020104020203" pitchFamily="34" charset="0"/>
                <a:cs typeface="Gill Sans MT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05" y="6067269"/>
            <a:ext cx="8048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C -0.00244 0.01296 -0.00678 0.01713 -0.01198 0.02639 C -0.01494 0.04306 -0.02101 0.05764 -0.029 0.06759 C -0.0316 0.07107 -0.03698 0.07732 -0.03698 0.07755 C -0.0408 0.08796 -0.04705 0.09144 -0.05139 0.10162 C -0.05886 0.11898 -0.05313 0.11389 -0.06059 0.11852 C -0.06372 0.12732 -0.06181 0.12454 -0.0658 0.12824 " pathEditMode="relative" rAng="0" ptsTypes="ffffffA">
                                      <p:cBhvr>
                                        <p:cTn id="6" dur="2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9" y="64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0.02963 C -0.00504 0.03982 0.00173 0.04422 0.00833 0.04931 C 0.01562 0.05486 0.0217 0.0632 0.02881 0.06898 C 0.03229 0.07176 0.03628 0.07292 0.03993 0.07547 C 0.04409 0.08681 0.04913 0.09607 0.05729 0.10185 C 0.06093 0.10972 0.0651 0.11736 0.0684 0.12593 " pathEditMode="relative" rAng="0" ptsTypes="fffffA">
                                      <p:cBhvr>
                                        <p:cTn id="8" dur="2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" y="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Rectangle 563"/>
          <p:cNvSpPr/>
          <p:nvPr/>
        </p:nvSpPr>
        <p:spPr>
          <a:xfrm>
            <a:off x="15521" y="1270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JAK STAT Signaling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Phosphorylation of STAT </a:t>
            </a:r>
            <a:endParaRPr lang="en-US" sz="3600" i="1" dirty="0"/>
          </a:p>
        </p:txBody>
      </p:sp>
      <p:grpSp>
        <p:nvGrpSpPr>
          <p:cNvPr id="563" name="Group 562"/>
          <p:cNvGrpSpPr/>
          <p:nvPr/>
        </p:nvGrpSpPr>
        <p:grpSpPr>
          <a:xfrm>
            <a:off x="2169361" y="3317770"/>
            <a:ext cx="395720" cy="2844664"/>
            <a:chOff x="1559761" y="3238614"/>
            <a:chExt cx="395720" cy="2844664"/>
          </a:xfrm>
        </p:grpSpPr>
        <p:grpSp>
          <p:nvGrpSpPr>
            <p:cNvPr id="551" name="Group 550"/>
            <p:cNvGrpSpPr/>
            <p:nvPr/>
          </p:nvGrpSpPr>
          <p:grpSpPr>
            <a:xfrm>
              <a:off x="1559761" y="3238614"/>
              <a:ext cx="395720" cy="2844664"/>
              <a:chOff x="7376680" y="3238614"/>
              <a:chExt cx="395720" cy="2844664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38" name="Moon 537"/>
              <p:cNvSpPr/>
              <p:nvPr/>
            </p:nvSpPr>
            <p:spPr>
              <a:xfrm rot="16200000">
                <a:off x="7403147" y="3212147"/>
                <a:ext cx="342786" cy="395720"/>
              </a:xfrm>
              <a:prstGeom prst="moon">
                <a:avLst/>
              </a:prstGeom>
              <a:grpFill/>
              <a:ln>
                <a:noFill/>
              </a:ln>
              <a:effectLst/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39700" h="139700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Can 539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/>
              </a:prstGeom>
              <a:grpFill/>
              <a:ln>
                <a:noFill/>
              </a:ln>
              <a:effectLst/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Freeform 541"/>
              <p:cNvSpPr/>
              <p:nvPr/>
            </p:nvSpPr>
            <p:spPr>
              <a:xfrm>
                <a:off x="7516092" y="4689763"/>
                <a:ext cx="168584" cy="1393515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7" name="Oval 556"/>
            <p:cNvSpPr/>
            <p:nvPr/>
          </p:nvSpPr>
          <p:spPr>
            <a:xfrm>
              <a:off x="1582915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7" name="Oval 566"/>
          <p:cNvSpPr/>
          <p:nvPr/>
        </p:nvSpPr>
        <p:spPr>
          <a:xfrm>
            <a:off x="2234313" y="31242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5" name="Group 594"/>
          <p:cNvGrpSpPr/>
          <p:nvPr/>
        </p:nvGrpSpPr>
        <p:grpSpPr>
          <a:xfrm>
            <a:off x="1749483" y="3182152"/>
            <a:ext cx="972905" cy="3323020"/>
            <a:chOff x="1643409" y="3124200"/>
            <a:chExt cx="972905" cy="3323020"/>
          </a:xfrm>
        </p:grpSpPr>
        <p:grpSp>
          <p:nvGrpSpPr>
            <p:cNvPr id="581" name="Group 580"/>
            <p:cNvGrpSpPr/>
            <p:nvPr/>
          </p:nvGrpSpPr>
          <p:grpSpPr>
            <a:xfrm>
              <a:off x="1643409" y="3259396"/>
              <a:ext cx="972905" cy="3187824"/>
              <a:chOff x="789777" y="3238614"/>
              <a:chExt cx="972905" cy="3187824"/>
            </a:xfrm>
          </p:grpSpPr>
          <p:grpSp>
            <p:nvGrpSpPr>
              <p:cNvPr id="582" name="Group 581"/>
              <p:cNvGrpSpPr/>
              <p:nvPr/>
            </p:nvGrpSpPr>
            <p:grpSpPr>
              <a:xfrm>
                <a:off x="789777" y="3238614"/>
                <a:ext cx="972905" cy="3187824"/>
                <a:chOff x="6606696" y="3238614"/>
                <a:chExt cx="972905" cy="3187824"/>
              </a:xfrm>
              <a:solidFill>
                <a:srgbClr val="993366"/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</p:grpSpPr>
            <p:sp>
              <p:nvSpPr>
                <p:cNvPr id="587" name="Freeform 586"/>
                <p:cNvSpPr/>
                <p:nvPr/>
              </p:nvSpPr>
              <p:spPr>
                <a:xfrm>
                  <a:off x="6904848" y="4660769"/>
                  <a:ext cx="181759" cy="1401728"/>
                </a:xfrm>
                <a:custGeom>
                  <a:avLst/>
                  <a:gdLst>
                    <a:gd name="connsiteX0" fmla="*/ 0 w 180109"/>
                    <a:gd name="connsiteY0" fmla="*/ 0 h 872836"/>
                    <a:gd name="connsiteX1" fmla="*/ 0 w 180109"/>
                    <a:gd name="connsiteY1" fmla="*/ 831273 h 872836"/>
                    <a:gd name="connsiteX2" fmla="*/ 41564 w 180109"/>
                    <a:gd name="connsiteY2" fmla="*/ 872836 h 872836"/>
                    <a:gd name="connsiteX3" fmla="*/ 83127 w 180109"/>
                    <a:gd name="connsiteY3" fmla="*/ 872836 h 872836"/>
                    <a:gd name="connsiteX4" fmla="*/ 138546 w 180109"/>
                    <a:gd name="connsiteY4" fmla="*/ 872836 h 872836"/>
                    <a:gd name="connsiteX5" fmla="*/ 180109 w 180109"/>
                    <a:gd name="connsiteY5" fmla="*/ 831273 h 872836"/>
                    <a:gd name="connsiteX6" fmla="*/ 180109 w 180109"/>
                    <a:gd name="connsiteY6" fmla="*/ 13854 h 872836"/>
                    <a:gd name="connsiteX7" fmla="*/ 180109 w 180109"/>
                    <a:gd name="connsiteY7" fmla="*/ 13854 h 872836"/>
                    <a:gd name="connsiteX8" fmla="*/ 0 w 180109"/>
                    <a:gd name="connsiteY8" fmla="*/ 0 h 8728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0109" h="872836">
                      <a:moveTo>
                        <a:pt x="0" y="0"/>
                      </a:moveTo>
                      <a:lnTo>
                        <a:pt x="0" y="831273"/>
                      </a:lnTo>
                      <a:lnTo>
                        <a:pt x="41564" y="872836"/>
                      </a:lnTo>
                      <a:lnTo>
                        <a:pt x="83127" y="872836"/>
                      </a:lnTo>
                      <a:lnTo>
                        <a:pt x="138546" y="872836"/>
                      </a:lnTo>
                      <a:lnTo>
                        <a:pt x="180109" y="831273"/>
                      </a:lnTo>
                      <a:lnTo>
                        <a:pt x="180109" y="13854"/>
                      </a:lnTo>
                      <a:lnTo>
                        <a:pt x="180109" y="13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88" name="Group 587"/>
                <p:cNvGrpSpPr/>
                <p:nvPr/>
              </p:nvGrpSpPr>
              <p:grpSpPr>
                <a:xfrm>
                  <a:off x="6606696" y="3238614"/>
                  <a:ext cx="972905" cy="3187824"/>
                  <a:chOff x="6606696" y="3238614"/>
                  <a:chExt cx="972905" cy="3187824"/>
                </a:xfrm>
                <a:grpFill/>
              </p:grpSpPr>
              <p:sp>
                <p:nvSpPr>
                  <p:cNvPr id="589" name="Can 588"/>
                  <p:cNvSpPr/>
                  <p:nvPr/>
                </p:nvSpPr>
                <p:spPr>
                  <a:xfrm>
                    <a:off x="6876542" y="3636058"/>
                    <a:ext cx="234552" cy="1046423"/>
                  </a:xfrm>
                  <a:prstGeom prst="can">
                    <a:avLst/>
                  </a:prstGeom>
                  <a:grpFill/>
                  <a:ln>
                    <a:noFill/>
                  </a:ln>
                  <a:effectLst/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0" name="Oval 589"/>
                  <p:cNvSpPr/>
                  <p:nvPr/>
                </p:nvSpPr>
                <p:spPr>
                  <a:xfrm>
                    <a:off x="6606696" y="6009220"/>
                    <a:ext cx="493847" cy="417218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1" name="Oval 590"/>
                  <p:cNvSpPr/>
                  <p:nvPr/>
                </p:nvSpPr>
                <p:spPr>
                  <a:xfrm>
                    <a:off x="7102984" y="5977497"/>
                    <a:ext cx="476617" cy="43589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3" name="Moon 592"/>
                  <p:cNvSpPr/>
                  <p:nvPr/>
                </p:nvSpPr>
                <p:spPr>
                  <a:xfrm rot="16200000">
                    <a:off x="6808267" y="3212147"/>
                    <a:ext cx="342786" cy="395720"/>
                  </a:xfrm>
                  <a:prstGeom prst="moon">
                    <a:avLst/>
                  </a:prstGeom>
                  <a:grpFill/>
                  <a:ln>
                    <a:noFill/>
                  </a:ln>
                  <a:effectLst/>
                  <a:scene3d>
                    <a:camera prst="orthographicFront" fov="0">
                      <a:rot lat="0" lon="0" rev="0"/>
                    </a:camera>
                    <a:lightRig rig="brightRoom" dir="tl">
                      <a:rot lat="0" lon="0" rev="5400000"/>
                    </a:lightRig>
                  </a:scene3d>
                  <a:sp3d>
                    <a:bevelT w="139700" h="139700"/>
                  </a:sp3d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3" name="Oval 582"/>
              <p:cNvSpPr/>
              <p:nvPr/>
            </p:nvSpPr>
            <p:spPr>
              <a:xfrm>
                <a:off x="1004994" y="3503129"/>
                <a:ext cx="372566" cy="264247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5" name="TextBox 584"/>
              <p:cNvSpPr txBox="1"/>
              <p:nvPr/>
            </p:nvSpPr>
            <p:spPr>
              <a:xfrm>
                <a:off x="833687" y="6098181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6" name="TextBox 585"/>
              <p:cNvSpPr txBox="1"/>
              <p:nvPr/>
            </p:nvSpPr>
            <p:spPr>
              <a:xfrm>
                <a:off x="1330959" y="6083700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94" name="Oval 593"/>
            <p:cNvSpPr/>
            <p:nvPr/>
          </p:nvSpPr>
          <p:spPr>
            <a:xfrm>
              <a:off x="1905000" y="3124200"/>
              <a:ext cx="280287" cy="3048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2" name="Group 531"/>
          <p:cNvGrpSpPr/>
          <p:nvPr/>
        </p:nvGrpSpPr>
        <p:grpSpPr>
          <a:xfrm>
            <a:off x="2374456" y="4939099"/>
            <a:ext cx="908184" cy="844478"/>
            <a:chOff x="2230723" y="1981200"/>
            <a:chExt cx="630719" cy="533400"/>
          </a:xfrm>
        </p:grpSpPr>
        <p:sp>
          <p:nvSpPr>
            <p:cNvPr id="533" name="Explosion 1 532"/>
            <p:cNvSpPr/>
            <p:nvPr/>
          </p:nvSpPr>
          <p:spPr>
            <a:xfrm>
              <a:off x="2230723" y="1981200"/>
              <a:ext cx="630719" cy="533400"/>
            </a:xfrm>
            <a:prstGeom prst="irregularSeal1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TextBox 533"/>
            <p:cNvSpPr txBox="1"/>
            <p:nvPr/>
          </p:nvSpPr>
          <p:spPr>
            <a:xfrm>
              <a:off x="2328915" y="2085201"/>
              <a:ext cx="490485" cy="291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JAK</a:t>
              </a:r>
              <a:endParaRPr lang="en-US" sz="2400" dirty="0"/>
            </a:p>
          </p:txBody>
        </p:sp>
      </p:grpSp>
      <p:grpSp>
        <p:nvGrpSpPr>
          <p:cNvPr id="597" name="Group 596"/>
          <p:cNvGrpSpPr/>
          <p:nvPr/>
        </p:nvGrpSpPr>
        <p:grpSpPr>
          <a:xfrm>
            <a:off x="1170850" y="4953511"/>
            <a:ext cx="1026083" cy="768405"/>
            <a:chOff x="2230723" y="1981200"/>
            <a:chExt cx="630719" cy="533400"/>
          </a:xfrm>
        </p:grpSpPr>
        <p:sp>
          <p:nvSpPr>
            <p:cNvPr id="598" name="Explosion 1 597"/>
            <p:cNvSpPr/>
            <p:nvPr/>
          </p:nvSpPr>
          <p:spPr>
            <a:xfrm>
              <a:off x="2230723" y="1981200"/>
              <a:ext cx="630719" cy="533400"/>
            </a:xfrm>
            <a:prstGeom prst="irregularSeal1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TextBox 598"/>
            <p:cNvSpPr txBox="1"/>
            <p:nvPr/>
          </p:nvSpPr>
          <p:spPr>
            <a:xfrm>
              <a:off x="2328915" y="2085201"/>
              <a:ext cx="490485" cy="320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JAK</a:t>
              </a:r>
              <a:endParaRPr lang="en-US" sz="2400" dirty="0"/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3266245" y="5108827"/>
            <a:ext cx="462146" cy="607261"/>
            <a:chOff x="2654419" y="4799716"/>
            <a:chExt cx="310489" cy="342810"/>
          </a:xfrm>
        </p:grpSpPr>
        <p:sp>
          <p:nvSpPr>
            <p:cNvPr id="607" name="Oval 606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TextBox 607"/>
            <p:cNvSpPr txBox="1"/>
            <p:nvPr/>
          </p:nvSpPr>
          <p:spPr>
            <a:xfrm>
              <a:off x="2667000" y="4799716"/>
              <a:ext cx="297908" cy="34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2400" dirty="0" smtClean="0"/>
                <a:t>P</a:t>
              </a:r>
              <a:endParaRPr lang="en-US" sz="2400" dirty="0"/>
            </a:p>
          </p:txBody>
        </p:sp>
      </p:grpSp>
      <p:grpSp>
        <p:nvGrpSpPr>
          <p:cNvPr id="612" name="Group 611"/>
          <p:cNvGrpSpPr/>
          <p:nvPr/>
        </p:nvGrpSpPr>
        <p:grpSpPr>
          <a:xfrm>
            <a:off x="789638" y="5198245"/>
            <a:ext cx="386289" cy="428424"/>
            <a:chOff x="2654419" y="4808006"/>
            <a:chExt cx="241659" cy="260937"/>
          </a:xfrm>
        </p:grpSpPr>
        <p:sp>
          <p:nvSpPr>
            <p:cNvPr id="613" name="Oval 612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TextBox 613"/>
            <p:cNvSpPr txBox="1"/>
            <p:nvPr/>
          </p:nvSpPr>
          <p:spPr>
            <a:xfrm>
              <a:off x="2667000" y="4808006"/>
              <a:ext cx="193605" cy="260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endParaRPr lang="en-US" sz="2400" dirty="0"/>
            </a:p>
          </p:txBody>
        </p:sp>
      </p:grpSp>
      <p:sp>
        <p:nvSpPr>
          <p:cNvPr id="549" name="TextBox 548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grpSp>
        <p:nvGrpSpPr>
          <p:cNvPr id="519" name="Group 518"/>
          <p:cNvGrpSpPr/>
          <p:nvPr/>
        </p:nvGrpSpPr>
        <p:grpSpPr>
          <a:xfrm>
            <a:off x="2995098" y="6010028"/>
            <a:ext cx="690256" cy="576453"/>
            <a:chOff x="7638133" y="2348183"/>
            <a:chExt cx="605406" cy="576453"/>
          </a:xfrm>
        </p:grpSpPr>
        <p:pic>
          <p:nvPicPr>
            <p:cNvPr id="520" name="Picture 519" descr="cAMP.png"/>
            <p:cNvPicPr>
              <a:picLocks noChangeAspect="1"/>
            </p:cNvPicPr>
            <p:nvPr/>
          </p:nvPicPr>
          <p:blipFill>
            <a:blip r:embed="rId3" cstate="print">
              <a:alphaModFix amt="92000"/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2183" y="2348183"/>
              <a:ext cx="577306" cy="5764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21" name="TextBox 520"/>
            <p:cNvSpPr txBox="1"/>
            <p:nvPr/>
          </p:nvSpPr>
          <p:spPr>
            <a:xfrm>
              <a:off x="7638133" y="2482521"/>
              <a:ext cx="605406" cy="30777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defTabSz="457200"/>
              <a:r>
                <a:rPr lang="en-US" sz="1400" b="1" dirty="0" smtClean="0">
                  <a:solidFill>
                    <a:prstClr val="white"/>
                  </a:solidFill>
                  <a:latin typeface="Gill Sans MT" panose="020B0502020104020203" pitchFamily="34" charset="0"/>
                  <a:cs typeface="Gill Sans MT"/>
                </a:rPr>
                <a:t>STAT</a:t>
              </a:r>
              <a:endParaRPr lang="en-US" b="1" dirty="0">
                <a:solidFill>
                  <a:prstClr val="white"/>
                </a:solidFill>
                <a:latin typeface="Gill Sans MT" panose="020B0502020104020203" pitchFamily="34" charset="0"/>
                <a:cs typeface="Gill Sans MT"/>
              </a:endParaRPr>
            </a:p>
          </p:txBody>
        </p:sp>
      </p:grpSp>
      <p:grpSp>
        <p:nvGrpSpPr>
          <p:cNvPr id="522" name="Group 521"/>
          <p:cNvGrpSpPr/>
          <p:nvPr/>
        </p:nvGrpSpPr>
        <p:grpSpPr>
          <a:xfrm>
            <a:off x="710388" y="6005387"/>
            <a:ext cx="690256" cy="576453"/>
            <a:chOff x="7638133" y="2348183"/>
            <a:chExt cx="605406" cy="576453"/>
          </a:xfrm>
        </p:grpSpPr>
        <p:pic>
          <p:nvPicPr>
            <p:cNvPr id="523" name="Picture 522" descr="cAMP.png"/>
            <p:cNvPicPr>
              <a:picLocks noChangeAspect="1"/>
            </p:cNvPicPr>
            <p:nvPr/>
          </p:nvPicPr>
          <p:blipFill>
            <a:blip r:embed="rId3" cstate="print">
              <a:alphaModFix amt="92000"/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2183" y="2348183"/>
              <a:ext cx="577306" cy="5764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24" name="TextBox 523"/>
            <p:cNvSpPr txBox="1"/>
            <p:nvPr/>
          </p:nvSpPr>
          <p:spPr>
            <a:xfrm>
              <a:off x="7638133" y="2482521"/>
              <a:ext cx="605406" cy="30777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latin typeface="Gill Sans MT" panose="020B0502020104020203" pitchFamily="34" charset="0"/>
                  <a:cs typeface="Gill Sans MT"/>
                </a:rPr>
                <a:t>STAT</a:t>
              </a:r>
              <a:endParaRPr lang="en-US" b="1" dirty="0">
                <a:solidFill>
                  <a:prstClr val="white"/>
                </a:solidFill>
                <a:latin typeface="Gill Sans MT" panose="020B0502020104020203" pitchFamily="34" charset="0"/>
                <a:cs typeface="Gill Sans MT"/>
              </a:endParaRPr>
            </a:p>
          </p:txBody>
        </p:sp>
      </p:grpSp>
      <p:grpSp>
        <p:nvGrpSpPr>
          <p:cNvPr id="525" name="Group 524"/>
          <p:cNvGrpSpPr/>
          <p:nvPr/>
        </p:nvGrpSpPr>
        <p:grpSpPr>
          <a:xfrm>
            <a:off x="2655530" y="6010028"/>
            <a:ext cx="462146" cy="607261"/>
            <a:chOff x="2654419" y="4799716"/>
            <a:chExt cx="310489" cy="342810"/>
          </a:xfrm>
        </p:grpSpPr>
        <p:sp>
          <p:nvSpPr>
            <p:cNvPr id="526" name="Oval 525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2667000" y="4799716"/>
              <a:ext cx="297908" cy="34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2400" dirty="0" smtClean="0"/>
                <a:t>P</a:t>
              </a:r>
              <a:endParaRPr lang="en-US" sz="2400" dirty="0"/>
            </a:p>
          </p:txBody>
        </p:sp>
      </p:grpSp>
      <p:grpSp>
        <p:nvGrpSpPr>
          <p:cNvPr id="529" name="Group 528"/>
          <p:cNvGrpSpPr/>
          <p:nvPr/>
        </p:nvGrpSpPr>
        <p:grpSpPr>
          <a:xfrm>
            <a:off x="1388542" y="6058436"/>
            <a:ext cx="462146" cy="607261"/>
            <a:chOff x="2654419" y="4799716"/>
            <a:chExt cx="310489" cy="342810"/>
          </a:xfrm>
        </p:grpSpPr>
        <p:sp>
          <p:nvSpPr>
            <p:cNvPr id="530" name="Oval 529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2667000" y="4799716"/>
              <a:ext cx="297908" cy="34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2400" dirty="0" smtClean="0"/>
                <a:t>P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969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1.11111E-6 C 0.01701 0.00162 0.02899 0.00232 0.04305 0.01482 C 0.04635 0.01783 0.04912 0.02153 0.05138 0.02593 C 0.05329 0.02963 0.05694 0.03704 0.05694 0.03704 C 0.05937 0.06019 0.06475 0.10116 0.04721 0.11667 C 0.04392 0.12338 0.03871 0.12593 0.03333 0.12963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91 -0.01134 C -0.0323 -0.00903 -0.04028 -0.0081 -0.04497 -0.00393 C -0.04775 -0.00139 -0.0533 0.00347 -0.0533 0.00347 C -0.05678 0.01759 -0.05573 0.02963 -0.05469 0.04421 C -0.05591 0.06991 -0.0573 0.0794 -0.05469 0.10532 C -0.054 0.11181 -0.05191 0.11759 -0.05053 0.12384 C -0.05018 0.12569 -0.04914 0.1294 -0.04914 0.1294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1624210" y="2686530"/>
            <a:ext cx="690256" cy="576453"/>
            <a:chOff x="7638133" y="2348183"/>
            <a:chExt cx="605406" cy="576453"/>
          </a:xfrm>
        </p:grpSpPr>
        <p:pic>
          <p:nvPicPr>
            <p:cNvPr id="52" name="Picture 51" descr="cAMP.png"/>
            <p:cNvPicPr>
              <a:picLocks noChangeAspect="1"/>
            </p:cNvPicPr>
            <p:nvPr/>
          </p:nvPicPr>
          <p:blipFill>
            <a:blip r:embed="rId3" cstate="print">
              <a:alphaModFix amt="92000"/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2183" y="2348183"/>
              <a:ext cx="577306" cy="5764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3" name="TextBox 52"/>
            <p:cNvSpPr txBox="1"/>
            <p:nvPr/>
          </p:nvSpPr>
          <p:spPr>
            <a:xfrm>
              <a:off x="7638133" y="2482521"/>
              <a:ext cx="605406" cy="30777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latin typeface="Gill Sans MT" panose="020B0502020104020203" pitchFamily="34" charset="0"/>
                  <a:cs typeface="Gill Sans MT"/>
                </a:rPr>
                <a:t>STAT</a:t>
              </a:r>
              <a:endParaRPr lang="en-US" b="1" dirty="0">
                <a:solidFill>
                  <a:prstClr val="white"/>
                </a:solidFill>
                <a:latin typeface="Gill Sans MT" panose="020B0502020104020203" pitchFamily="34" charset="0"/>
                <a:cs typeface="Gill Sans MT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142917" y="2916706"/>
            <a:ext cx="71858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defTabSz="457200"/>
            <a:endParaRPr lang="en-US" baseline="-25000" dirty="0">
              <a:solidFill>
                <a:prstClr val="white"/>
              </a:solidFill>
              <a:latin typeface="Gill Sans MT"/>
              <a:cs typeface="Gill Sans MT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1168317" y="4706218"/>
            <a:ext cx="6199382" cy="746730"/>
            <a:chOff x="891302" y="5779128"/>
            <a:chExt cx="6199382" cy="746730"/>
          </a:xfrm>
        </p:grpSpPr>
        <p:grpSp>
          <p:nvGrpSpPr>
            <p:cNvPr id="121" name="Group 120"/>
            <p:cNvGrpSpPr/>
            <p:nvPr/>
          </p:nvGrpSpPr>
          <p:grpSpPr>
            <a:xfrm>
              <a:off x="6293212" y="5779128"/>
              <a:ext cx="465884" cy="530891"/>
              <a:chOff x="6293212" y="5779128"/>
              <a:chExt cx="465884" cy="530891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6293212" y="5788607"/>
                <a:ext cx="465884" cy="0"/>
              </a:xfrm>
              <a:prstGeom prst="line">
                <a:avLst/>
              </a:prstGeom>
              <a:ln>
                <a:solidFill>
                  <a:srgbClr val="2B6E3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V="1">
                <a:off x="6300309" y="5779128"/>
                <a:ext cx="0" cy="530891"/>
              </a:xfrm>
              <a:prstGeom prst="line">
                <a:avLst/>
              </a:prstGeom>
              <a:ln>
                <a:solidFill>
                  <a:srgbClr val="2B6E3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>
              <a:off x="2552056" y="6088664"/>
              <a:ext cx="2877874" cy="437194"/>
              <a:chOff x="2533611" y="5608045"/>
              <a:chExt cx="2877874" cy="437194"/>
            </a:xfrm>
          </p:grpSpPr>
          <p:sp>
            <p:nvSpPr>
              <p:cNvPr id="108" name="Rounded Rectangle 107"/>
              <p:cNvSpPr/>
              <p:nvPr/>
            </p:nvSpPr>
            <p:spPr>
              <a:xfrm>
                <a:off x="2533611" y="5632516"/>
                <a:ext cx="2877874" cy="412723"/>
              </a:xfrm>
              <a:prstGeom prst="roundRect">
                <a:avLst/>
              </a:prstGeom>
              <a:noFill/>
              <a:ln w="38100" cmpd="sng">
                <a:solidFill>
                  <a:srgbClr val="2B6E3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2533611" y="5608045"/>
                <a:ext cx="2877874" cy="369332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dirty="0" smtClean="0">
                    <a:solidFill>
                      <a:srgbClr val="C00000"/>
                    </a:solidFill>
                    <a:latin typeface="Gill Sans MT"/>
                    <a:cs typeface="Gill Sans MT"/>
                  </a:rPr>
                  <a:t>Cytokine Responsive Gene</a:t>
                </a:r>
                <a:endParaRPr lang="en-US" baseline="-25000" dirty="0">
                  <a:solidFill>
                    <a:srgbClr val="C00000"/>
                  </a:solidFill>
                  <a:latin typeface="Gill Sans MT"/>
                  <a:cs typeface="Gill Sans MT"/>
                </a:endParaRP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891302" y="6334742"/>
              <a:ext cx="1660754" cy="0"/>
            </a:xfrm>
            <a:prstGeom prst="line">
              <a:avLst/>
            </a:prstGeom>
            <a:ln>
              <a:solidFill>
                <a:srgbClr val="2B6E3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5429930" y="6319496"/>
              <a:ext cx="1660754" cy="0"/>
            </a:xfrm>
            <a:prstGeom prst="line">
              <a:avLst/>
            </a:prstGeom>
            <a:ln>
              <a:solidFill>
                <a:srgbClr val="2B6E3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7178123" y="4455450"/>
            <a:ext cx="1615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Gene Transcription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Arc 1"/>
          <p:cNvSpPr/>
          <p:nvPr/>
        </p:nvSpPr>
        <p:spPr>
          <a:xfrm>
            <a:off x="1808601" y="3430165"/>
            <a:ext cx="5369522" cy="1205098"/>
          </a:xfrm>
          <a:prstGeom prst="arc">
            <a:avLst>
              <a:gd name="adj1" fmla="val 10993617"/>
              <a:gd name="adj2" fmla="val 2146056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2717" y="3703672"/>
            <a:ext cx="983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Nucleus</a:t>
            </a:r>
            <a:endParaRPr lang="en-US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1047" y="6561820"/>
            <a:ext cx="3039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b="1" dirty="0" smtClean="0">
                <a:solidFill>
                  <a:prstClr val="black"/>
                </a:solidFill>
              </a:rPr>
              <a:t>                  PicScience©2014</a:t>
            </a:r>
            <a:endParaRPr lang="en-US" sz="2000" b="1" dirty="0">
              <a:solidFill>
                <a:prstClr val="black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969264" y="2705296"/>
            <a:ext cx="690256" cy="576453"/>
            <a:chOff x="7638133" y="2348183"/>
            <a:chExt cx="605406" cy="576453"/>
          </a:xfrm>
        </p:grpSpPr>
        <p:pic>
          <p:nvPicPr>
            <p:cNvPr id="84" name="Picture 83" descr="cAMP.png"/>
            <p:cNvPicPr>
              <a:picLocks noChangeAspect="1"/>
            </p:cNvPicPr>
            <p:nvPr/>
          </p:nvPicPr>
          <p:blipFill>
            <a:blip r:embed="rId3" cstate="print">
              <a:alphaModFix amt="92000"/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2183" y="2348183"/>
              <a:ext cx="577306" cy="5764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85" name="TextBox 84"/>
            <p:cNvSpPr txBox="1"/>
            <p:nvPr/>
          </p:nvSpPr>
          <p:spPr>
            <a:xfrm>
              <a:off x="7638133" y="2482521"/>
              <a:ext cx="605406" cy="30777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latin typeface="Gill Sans MT" panose="020B0502020104020203" pitchFamily="34" charset="0"/>
                  <a:cs typeface="Gill Sans MT"/>
                </a:rPr>
                <a:t>STAT</a:t>
              </a:r>
              <a:endParaRPr lang="en-US" b="1" dirty="0">
                <a:solidFill>
                  <a:prstClr val="white"/>
                </a:solidFill>
                <a:latin typeface="Gill Sans MT" panose="020B0502020104020203" pitchFamily="34" charset="0"/>
                <a:cs typeface="Gill Sans MT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193562" y="3193704"/>
            <a:ext cx="241659" cy="276999"/>
            <a:chOff x="2654419" y="4808006"/>
            <a:chExt cx="241659" cy="276999"/>
          </a:xfrm>
        </p:grpSpPr>
        <p:sp>
          <p:nvSpPr>
            <p:cNvPr id="87" name="Oval 86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890445" y="3193705"/>
            <a:ext cx="241659" cy="276999"/>
            <a:chOff x="2654419" y="4808006"/>
            <a:chExt cx="241659" cy="276999"/>
          </a:xfrm>
        </p:grpSpPr>
        <p:sp>
          <p:nvSpPr>
            <p:cNvPr id="91" name="Oval 90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98694" y="457200"/>
            <a:ext cx="56521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JAK STAT </a:t>
            </a:r>
            <a:r>
              <a:rPr lang="en-US" sz="4400" dirty="0" smtClean="0"/>
              <a:t>Signaling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i="1" dirty="0" smtClean="0"/>
              <a:t>STAT Translocation to Nucleus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913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olst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55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Office Theme</vt:lpstr>
      <vt:lpstr>1_Office Theme</vt:lpstr>
      <vt:lpstr>Solstice</vt:lpstr>
      <vt:lpstr>2_Office Theme</vt:lpstr>
      <vt:lpstr>  JAK STAT Signaling   Ligand Binding JAK Activation</vt:lpstr>
      <vt:lpstr> JAK STAT Signaling  Phosphorylation of Tyrosine Residues</vt:lpstr>
      <vt:lpstr> JAK STAT Signaling  Phosphorylation of STAT 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Receptor tyrosine kinase</dc:title>
  <dc:creator>PJ</dc:creator>
  <cp:lastModifiedBy>PJ</cp:lastModifiedBy>
  <cp:revision>35</cp:revision>
  <dcterms:created xsi:type="dcterms:W3CDTF">2014-05-27T15:58:59Z</dcterms:created>
  <dcterms:modified xsi:type="dcterms:W3CDTF">2014-05-30T15:42:41Z</dcterms:modified>
</cp:coreProperties>
</file>