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6" r:id="rId10"/>
    <p:sldId id="277" r:id="rId11"/>
    <p:sldId id="278" r:id="rId12"/>
    <p:sldId id="279" r:id="rId13"/>
    <p:sldId id="265" r:id="rId14"/>
    <p:sldId id="267" r:id="rId15"/>
    <p:sldId id="268" r:id="rId16"/>
    <p:sldId id="270" r:id="rId17"/>
    <p:sldId id="271" r:id="rId18"/>
    <p:sldId id="275" r:id="rId19"/>
    <p:sldId id="272" r:id="rId20"/>
    <p:sldId id="276" r:id="rId21"/>
    <p:sldId id="269" r:id="rId22"/>
    <p:sldId id="273" r:id="rId23"/>
    <p:sldId id="274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99"/>
    <a:srgbClr val="FF3399"/>
    <a:srgbClr val="FCDEB2"/>
    <a:srgbClr val="99FF33"/>
    <a:srgbClr val="F99A1B"/>
    <a:srgbClr val="3333CC"/>
    <a:srgbClr val="FF0000"/>
    <a:srgbClr val="FF99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E9886-DF8D-498C-80D1-829E42A0D564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96055-C9CA-424E-BF25-9EE1D4F25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7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4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1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03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48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13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9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97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652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2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20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6055-C9CA-424E-BF25-9EE1D4F254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012873" cy="6858000"/>
          </a:xfrm>
          <a:prstGeom prst="rect">
            <a:avLst/>
          </a:prstGeom>
          <a:gradFill flip="none" rotWithShape="1">
            <a:gsLst>
              <a:gs pos="16000">
                <a:schemeClr val="bg2"/>
              </a:gs>
              <a:gs pos="44000">
                <a:schemeClr val="accent1">
                  <a:lumMod val="50000"/>
                </a:schemeClr>
              </a:gs>
              <a:gs pos="100000">
                <a:schemeClr val="accent5"/>
              </a:gs>
              <a:gs pos="77000">
                <a:schemeClr val="accent6">
                  <a:lumMod val="7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A08AFF-047D-4454-9D94-C69363BC0B6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EFACBF-21D6-4232-89BD-ECE57305D53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Receptors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PicScience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LLC © 2013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20370" y="3800034"/>
            <a:ext cx="8199829" cy="924366"/>
            <a:chOff x="0" y="2437955"/>
            <a:chExt cx="9220200" cy="1142757"/>
          </a:xfrm>
        </p:grpSpPr>
        <p:sp>
          <p:nvSpPr>
            <p:cNvPr id="8" name="Rounded Rectangle 7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4" name="Straight Connector 41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5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3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5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6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50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7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7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8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51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2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1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8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4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5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5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2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6" name="Oval 355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" name="Freeform 2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Freeform 2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9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7" name="Freeform 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91" name="Group 490"/>
          <p:cNvGrpSpPr/>
          <p:nvPr/>
        </p:nvGrpSpPr>
        <p:grpSpPr>
          <a:xfrm>
            <a:off x="2971800" y="3160730"/>
            <a:ext cx="1810407" cy="2401870"/>
            <a:chOff x="3276600" y="2673927"/>
            <a:chExt cx="2367325" cy="2964873"/>
          </a:xfrm>
        </p:grpSpPr>
        <p:sp>
          <p:nvSpPr>
            <p:cNvPr id="492" name="Rounded Rectangle 491"/>
            <p:cNvSpPr/>
            <p:nvPr/>
          </p:nvSpPr>
          <p:spPr>
            <a:xfrm>
              <a:off x="5081472" y="5064606"/>
              <a:ext cx="562453" cy="57419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Rounded Rectangle 492"/>
            <p:cNvSpPr/>
            <p:nvPr/>
          </p:nvSpPr>
          <p:spPr>
            <a:xfrm>
              <a:off x="5081472" y="4655127"/>
              <a:ext cx="397422" cy="40947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3856057" y="2750127"/>
              <a:ext cx="290946" cy="263237"/>
            </a:xfrm>
            <a:custGeom>
              <a:avLst/>
              <a:gdLst>
                <a:gd name="connsiteX0" fmla="*/ 0 w 290946"/>
                <a:gd name="connsiteY0" fmla="*/ 221673 h 263237"/>
                <a:gd name="connsiteX1" fmla="*/ 152400 w 290946"/>
                <a:gd name="connsiteY1" fmla="*/ 263237 h 263237"/>
                <a:gd name="connsiteX2" fmla="*/ 263237 w 290946"/>
                <a:gd name="connsiteY2" fmla="*/ 221673 h 263237"/>
                <a:gd name="connsiteX3" fmla="*/ 290946 w 290946"/>
                <a:gd name="connsiteY3" fmla="*/ 152400 h 263237"/>
                <a:gd name="connsiteX4" fmla="*/ 263237 w 290946"/>
                <a:gd name="connsiteY4" fmla="*/ 0 h 263237"/>
                <a:gd name="connsiteX5" fmla="*/ 124691 w 290946"/>
                <a:gd name="connsiteY5" fmla="*/ 55418 h 263237"/>
                <a:gd name="connsiteX6" fmla="*/ 96982 w 290946"/>
                <a:gd name="connsiteY6" fmla="*/ 96982 h 263237"/>
                <a:gd name="connsiteX7" fmla="*/ 55419 w 290946"/>
                <a:gd name="connsiteY7" fmla="*/ 138546 h 263237"/>
                <a:gd name="connsiteX8" fmla="*/ 0 w 290946"/>
                <a:gd name="connsiteY8" fmla="*/ 221673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946" h="263237">
                  <a:moveTo>
                    <a:pt x="0" y="221673"/>
                  </a:moveTo>
                  <a:lnTo>
                    <a:pt x="152400" y="263237"/>
                  </a:lnTo>
                  <a:lnTo>
                    <a:pt x="263237" y="221673"/>
                  </a:lnTo>
                  <a:lnTo>
                    <a:pt x="290946" y="152400"/>
                  </a:lnTo>
                  <a:lnTo>
                    <a:pt x="263237" y="0"/>
                  </a:lnTo>
                  <a:lnTo>
                    <a:pt x="124691" y="55418"/>
                  </a:lnTo>
                  <a:lnTo>
                    <a:pt x="96982" y="96982"/>
                  </a:lnTo>
                  <a:lnTo>
                    <a:pt x="55419" y="138546"/>
                  </a:lnTo>
                  <a:lnTo>
                    <a:pt x="0" y="221673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5" name="Group 148"/>
            <p:cNvGrpSpPr/>
            <p:nvPr/>
          </p:nvGrpSpPr>
          <p:grpSpPr>
            <a:xfrm>
              <a:off x="3516507" y="4438338"/>
              <a:ext cx="116466" cy="173708"/>
              <a:chOff x="2157429" y="2133600"/>
              <a:chExt cx="111653" cy="243192"/>
            </a:xfrm>
          </p:grpSpPr>
          <p:sp>
            <p:nvSpPr>
              <p:cNvPr id="535" name="Freeform 534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Freeform 535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6" name="Group 149"/>
            <p:cNvGrpSpPr/>
            <p:nvPr/>
          </p:nvGrpSpPr>
          <p:grpSpPr>
            <a:xfrm>
              <a:off x="3675476" y="4438338"/>
              <a:ext cx="116466" cy="173708"/>
              <a:chOff x="2157429" y="2133600"/>
              <a:chExt cx="111653" cy="243192"/>
            </a:xfrm>
          </p:grpSpPr>
          <p:sp>
            <p:nvSpPr>
              <p:cNvPr id="533" name="Freeform 532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Freeform 53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7" name="Group 152"/>
            <p:cNvGrpSpPr/>
            <p:nvPr/>
          </p:nvGrpSpPr>
          <p:grpSpPr>
            <a:xfrm>
              <a:off x="3834445" y="4448761"/>
              <a:ext cx="116466" cy="173708"/>
              <a:chOff x="2157429" y="2133600"/>
              <a:chExt cx="111653" cy="243192"/>
            </a:xfrm>
          </p:grpSpPr>
          <p:sp>
            <p:nvSpPr>
              <p:cNvPr id="531" name="Freeform 530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Freeform 531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8" name="Group 152"/>
            <p:cNvGrpSpPr/>
            <p:nvPr/>
          </p:nvGrpSpPr>
          <p:grpSpPr>
            <a:xfrm>
              <a:off x="3323955" y="4426527"/>
              <a:ext cx="116466" cy="173708"/>
              <a:chOff x="2157429" y="2133600"/>
              <a:chExt cx="111653" cy="243192"/>
            </a:xfrm>
          </p:grpSpPr>
          <p:sp>
            <p:nvSpPr>
              <p:cNvPr id="529" name="Freeform 528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Freeform 529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9" name="Group 152"/>
            <p:cNvGrpSpPr/>
            <p:nvPr/>
          </p:nvGrpSpPr>
          <p:grpSpPr>
            <a:xfrm>
              <a:off x="3986845" y="4481419"/>
              <a:ext cx="116466" cy="173708"/>
              <a:chOff x="2157429" y="2133600"/>
              <a:chExt cx="111653" cy="243192"/>
            </a:xfrm>
          </p:grpSpPr>
          <p:sp>
            <p:nvSpPr>
              <p:cNvPr id="527" name="Freeform 52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Freeform 527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0" name="Group 152"/>
            <p:cNvGrpSpPr/>
            <p:nvPr/>
          </p:nvGrpSpPr>
          <p:grpSpPr>
            <a:xfrm>
              <a:off x="4162155" y="4426527"/>
              <a:ext cx="116466" cy="173708"/>
              <a:chOff x="2157429" y="2133600"/>
              <a:chExt cx="111653" cy="243192"/>
            </a:xfrm>
          </p:grpSpPr>
          <p:sp>
            <p:nvSpPr>
              <p:cNvPr id="525" name="Freeform 524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Freeform 525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1" name="Group 152"/>
            <p:cNvGrpSpPr/>
            <p:nvPr/>
          </p:nvGrpSpPr>
          <p:grpSpPr>
            <a:xfrm>
              <a:off x="4314555" y="4426527"/>
              <a:ext cx="116466" cy="173708"/>
              <a:chOff x="2157429" y="2133600"/>
              <a:chExt cx="111653" cy="243192"/>
            </a:xfrm>
          </p:grpSpPr>
          <p:sp>
            <p:nvSpPr>
              <p:cNvPr id="523" name="Freeform 522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Freeform 52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2" name="Can 501"/>
            <p:cNvSpPr/>
            <p:nvPr/>
          </p:nvSpPr>
          <p:spPr>
            <a:xfrm>
              <a:off x="3607320" y="35031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Can 502"/>
            <p:cNvSpPr/>
            <p:nvPr/>
          </p:nvSpPr>
          <p:spPr>
            <a:xfrm>
              <a:off x="3364221" y="3664527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Can 503"/>
            <p:cNvSpPr/>
            <p:nvPr/>
          </p:nvSpPr>
          <p:spPr>
            <a:xfrm>
              <a:off x="3912120" y="3664527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Can 504"/>
            <p:cNvSpPr/>
            <p:nvPr/>
          </p:nvSpPr>
          <p:spPr>
            <a:xfrm>
              <a:off x="4064520" y="39603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Can 505"/>
            <p:cNvSpPr/>
            <p:nvPr/>
          </p:nvSpPr>
          <p:spPr>
            <a:xfrm>
              <a:off x="3897621" y="41127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3379786" y="3576044"/>
              <a:ext cx="199180" cy="427919"/>
            </a:xfrm>
            <a:custGeom>
              <a:avLst/>
              <a:gdLst>
                <a:gd name="connsiteX0" fmla="*/ 74490 w 199180"/>
                <a:gd name="connsiteY0" fmla="*/ 427919 h 427919"/>
                <a:gd name="connsiteX1" fmla="*/ 5217 w 199180"/>
                <a:gd name="connsiteY1" fmla="*/ 12283 h 427919"/>
                <a:gd name="connsiteX2" fmla="*/ 199180 w 199180"/>
                <a:gd name="connsiteY2" fmla="*/ 150828 h 42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180" h="427919">
                  <a:moveTo>
                    <a:pt x="74490" y="427919"/>
                  </a:moveTo>
                  <a:cubicBezTo>
                    <a:pt x="29462" y="243192"/>
                    <a:pt x="-15565" y="58465"/>
                    <a:pt x="5217" y="12283"/>
                  </a:cubicBezTo>
                  <a:cubicBezTo>
                    <a:pt x="25999" y="-33899"/>
                    <a:pt x="112589" y="58464"/>
                    <a:pt x="199180" y="150828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3759076" y="3879272"/>
              <a:ext cx="318654" cy="263237"/>
            </a:xfrm>
            <a:custGeom>
              <a:avLst/>
              <a:gdLst>
                <a:gd name="connsiteX0" fmla="*/ 0 w 318654"/>
                <a:gd name="connsiteY0" fmla="*/ 263237 h 263237"/>
                <a:gd name="connsiteX1" fmla="*/ 166254 w 318654"/>
                <a:gd name="connsiteY1" fmla="*/ 0 h 263237"/>
                <a:gd name="connsiteX2" fmla="*/ 318654 w 318654"/>
                <a:gd name="connsiteY2" fmla="*/ 263237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654" h="263237">
                  <a:moveTo>
                    <a:pt x="0" y="263237"/>
                  </a:moveTo>
                  <a:cubicBezTo>
                    <a:pt x="56572" y="131618"/>
                    <a:pt x="113145" y="0"/>
                    <a:pt x="166254" y="0"/>
                  </a:cubicBezTo>
                  <a:cubicBezTo>
                    <a:pt x="219363" y="0"/>
                    <a:pt x="269008" y="131618"/>
                    <a:pt x="318654" y="263237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4105439" y="3464836"/>
              <a:ext cx="182252" cy="525273"/>
            </a:xfrm>
            <a:custGeom>
              <a:avLst/>
              <a:gdLst>
                <a:gd name="connsiteX0" fmla="*/ 0 w 182252"/>
                <a:gd name="connsiteY0" fmla="*/ 206618 h 525273"/>
                <a:gd name="connsiteX1" fmla="*/ 166255 w 182252"/>
                <a:gd name="connsiteY1" fmla="*/ 12655 h 525273"/>
                <a:gd name="connsiteX2" fmla="*/ 166255 w 182252"/>
                <a:gd name="connsiteY2" fmla="*/ 525273 h 52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52" h="525273">
                  <a:moveTo>
                    <a:pt x="0" y="206618"/>
                  </a:moveTo>
                  <a:cubicBezTo>
                    <a:pt x="69273" y="83082"/>
                    <a:pt x="138546" y="-40454"/>
                    <a:pt x="166255" y="12655"/>
                  </a:cubicBezTo>
                  <a:cubicBezTo>
                    <a:pt x="193964" y="65764"/>
                    <a:pt x="180109" y="295518"/>
                    <a:pt x="166255" y="525273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3276600" y="4959927"/>
              <a:ext cx="1022807" cy="678873"/>
            </a:xfrm>
            <a:custGeom>
              <a:avLst/>
              <a:gdLst>
                <a:gd name="connsiteX0" fmla="*/ 302366 w 1022807"/>
                <a:gd name="connsiteY0" fmla="*/ 0 h 678873"/>
                <a:gd name="connsiteX1" fmla="*/ 80694 w 1022807"/>
                <a:gd name="connsiteY1" fmla="*/ 110836 h 678873"/>
                <a:gd name="connsiteX2" fmla="*/ 80694 w 1022807"/>
                <a:gd name="connsiteY2" fmla="*/ 110836 h 678873"/>
                <a:gd name="connsiteX3" fmla="*/ 66839 w 1022807"/>
                <a:gd name="connsiteY3" fmla="*/ 263236 h 678873"/>
                <a:gd name="connsiteX4" fmla="*/ 1022803 w 1022807"/>
                <a:gd name="connsiteY4" fmla="*/ 263236 h 678873"/>
                <a:gd name="connsiteX5" fmla="*/ 52985 w 1022807"/>
                <a:gd name="connsiteY5" fmla="*/ 401782 h 678873"/>
                <a:gd name="connsiteX6" fmla="*/ 995094 w 1022807"/>
                <a:gd name="connsiteY6" fmla="*/ 457200 h 678873"/>
                <a:gd name="connsiteX7" fmla="*/ 219239 w 1022807"/>
                <a:gd name="connsiteY7" fmla="*/ 540327 h 678873"/>
                <a:gd name="connsiteX8" fmla="*/ 981239 w 1022807"/>
                <a:gd name="connsiteY8" fmla="*/ 581891 h 678873"/>
                <a:gd name="connsiteX9" fmla="*/ 773421 w 1022807"/>
                <a:gd name="connsiteY9" fmla="*/ 678873 h 67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807" h="678873">
                  <a:moveTo>
                    <a:pt x="302366" y="0"/>
                  </a:moveTo>
                  <a:lnTo>
                    <a:pt x="80694" y="110836"/>
                  </a:lnTo>
                  <a:lnTo>
                    <a:pt x="80694" y="110836"/>
                  </a:lnTo>
                  <a:cubicBezTo>
                    <a:pt x="78385" y="136236"/>
                    <a:pt x="-90179" y="237836"/>
                    <a:pt x="66839" y="263236"/>
                  </a:cubicBezTo>
                  <a:cubicBezTo>
                    <a:pt x="223857" y="288636"/>
                    <a:pt x="1025112" y="240145"/>
                    <a:pt x="1022803" y="263236"/>
                  </a:cubicBezTo>
                  <a:cubicBezTo>
                    <a:pt x="1020494" y="286327"/>
                    <a:pt x="57603" y="369455"/>
                    <a:pt x="52985" y="401782"/>
                  </a:cubicBezTo>
                  <a:cubicBezTo>
                    <a:pt x="48367" y="434109"/>
                    <a:pt x="967385" y="434109"/>
                    <a:pt x="995094" y="457200"/>
                  </a:cubicBezTo>
                  <a:cubicBezTo>
                    <a:pt x="1022803" y="480291"/>
                    <a:pt x="221548" y="519545"/>
                    <a:pt x="219239" y="540327"/>
                  </a:cubicBezTo>
                  <a:cubicBezTo>
                    <a:pt x="216930" y="561109"/>
                    <a:pt x="888875" y="558800"/>
                    <a:pt x="981239" y="581891"/>
                  </a:cubicBezTo>
                  <a:cubicBezTo>
                    <a:pt x="1073603" y="604982"/>
                    <a:pt x="923512" y="641927"/>
                    <a:pt x="773421" y="678873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3319738" y="2964872"/>
              <a:ext cx="763512" cy="568037"/>
            </a:xfrm>
            <a:custGeom>
              <a:avLst/>
              <a:gdLst>
                <a:gd name="connsiteX0" fmla="*/ 494756 w 763512"/>
                <a:gd name="connsiteY0" fmla="*/ 568037 h 568037"/>
                <a:gd name="connsiteX1" fmla="*/ 494756 w 763512"/>
                <a:gd name="connsiteY1" fmla="*/ 471055 h 568037"/>
                <a:gd name="connsiteX2" fmla="*/ 37556 w 763512"/>
                <a:gd name="connsiteY2" fmla="*/ 471055 h 568037"/>
                <a:gd name="connsiteX3" fmla="*/ 106828 w 763512"/>
                <a:gd name="connsiteY3" fmla="*/ 290946 h 568037"/>
                <a:gd name="connsiteX4" fmla="*/ 744138 w 763512"/>
                <a:gd name="connsiteY4" fmla="*/ 318655 h 568037"/>
                <a:gd name="connsiteX5" fmla="*/ 536319 w 763512"/>
                <a:gd name="connsiteY5" fmla="*/ 0 h 56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3512" h="568037">
                  <a:moveTo>
                    <a:pt x="494756" y="568037"/>
                  </a:moveTo>
                  <a:cubicBezTo>
                    <a:pt x="532856" y="527628"/>
                    <a:pt x="570956" y="487219"/>
                    <a:pt x="494756" y="471055"/>
                  </a:cubicBezTo>
                  <a:cubicBezTo>
                    <a:pt x="418556" y="454891"/>
                    <a:pt x="102211" y="501073"/>
                    <a:pt x="37556" y="471055"/>
                  </a:cubicBezTo>
                  <a:cubicBezTo>
                    <a:pt x="-27099" y="441037"/>
                    <a:pt x="-10936" y="316346"/>
                    <a:pt x="106828" y="290946"/>
                  </a:cubicBezTo>
                  <a:cubicBezTo>
                    <a:pt x="224592" y="265546"/>
                    <a:pt x="672556" y="367146"/>
                    <a:pt x="744138" y="318655"/>
                  </a:cubicBezTo>
                  <a:cubicBezTo>
                    <a:pt x="815720" y="270164"/>
                    <a:pt x="676019" y="135082"/>
                    <a:pt x="536319" y="0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Moon 511"/>
            <p:cNvSpPr/>
            <p:nvPr/>
          </p:nvSpPr>
          <p:spPr>
            <a:xfrm rot="13476248">
              <a:off x="3922462" y="2748242"/>
              <a:ext cx="342786" cy="395720"/>
            </a:xfrm>
            <a:prstGeom prst="mo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3592820" y="2673927"/>
              <a:ext cx="277091" cy="318655"/>
            </a:xfrm>
            <a:custGeom>
              <a:avLst/>
              <a:gdLst>
                <a:gd name="connsiteX0" fmla="*/ 277091 w 346364"/>
                <a:gd name="connsiteY0" fmla="*/ 318655 h 318655"/>
                <a:gd name="connsiteX1" fmla="*/ 41564 w 346364"/>
                <a:gd name="connsiteY1" fmla="*/ 235527 h 318655"/>
                <a:gd name="connsiteX2" fmla="*/ 0 w 346364"/>
                <a:gd name="connsiteY2" fmla="*/ 138545 h 318655"/>
                <a:gd name="connsiteX3" fmla="*/ 124691 w 346364"/>
                <a:gd name="connsiteY3" fmla="*/ 0 h 318655"/>
                <a:gd name="connsiteX4" fmla="*/ 277091 w 346364"/>
                <a:gd name="connsiteY4" fmla="*/ 83127 h 318655"/>
                <a:gd name="connsiteX5" fmla="*/ 346364 w 346364"/>
                <a:gd name="connsiteY5" fmla="*/ 193964 h 318655"/>
                <a:gd name="connsiteX6" fmla="*/ 277091 w 346364"/>
                <a:gd name="connsiteY6" fmla="*/ 318655 h 318655"/>
                <a:gd name="connsiteX0" fmla="*/ 277091 w 346364"/>
                <a:gd name="connsiteY0" fmla="*/ 318655 h 318655"/>
                <a:gd name="connsiteX1" fmla="*/ 41564 w 346364"/>
                <a:gd name="connsiteY1" fmla="*/ 235527 h 318655"/>
                <a:gd name="connsiteX2" fmla="*/ 0 w 346364"/>
                <a:gd name="connsiteY2" fmla="*/ 138545 h 318655"/>
                <a:gd name="connsiteX3" fmla="*/ 124691 w 346364"/>
                <a:gd name="connsiteY3" fmla="*/ 0 h 318655"/>
                <a:gd name="connsiteX4" fmla="*/ 221673 w 346364"/>
                <a:gd name="connsiteY4" fmla="*/ 96981 h 318655"/>
                <a:gd name="connsiteX5" fmla="*/ 346364 w 346364"/>
                <a:gd name="connsiteY5" fmla="*/ 193964 h 318655"/>
                <a:gd name="connsiteX6" fmla="*/ 277091 w 346364"/>
                <a:gd name="connsiteY6" fmla="*/ 318655 h 318655"/>
                <a:gd name="connsiteX0" fmla="*/ 277091 w 277091"/>
                <a:gd name="connsiteY0" fmla="*/ 318655 h 318655"/>
                <a:gd name="connsiteX1" fmla="*/ 41564 w 277091"/>
                <a:gd name="connsiteY1" fmla="*/ 235527 h 318655"/>
                <a:gd name="connsiteX2" fmla="*/ 0 w 277091"/>
                <a:gd name="connsiteY2" fmla="*/ 138545 h 318655"/>
                <a:gd name="connsiteX3" fmla="*/ 124691 w 277091"/>
                <a:gd name="connsiteY3" fmla="*/ 0 h 318655"/>
                <a:gd name="connsiteX4" fmla="*/ 221673 w 277091"/>
                <a:gd name="connsiteY4" fmla="*/ 96981 h 318655"/>
                <a:gd name="connsiteX5" fmla="*/ 249382 w 277091"/>
                <a:gd name="connsiteY5" fmla="*/ 193964 h 318655"/>
                <a:gd name="connsiteX6" fmla="*/ 277091 w 277091"/>
                <a:gd name="connsiteY6" fmla="*/ 318655 h 31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091" h="318655">
                  <a:moveTo>
                    <a:pt x="277091" y="318655"/>
                  </a:moveTo>
                  <a:lnTo>
                    <a:pt x="41564" y="235527"/>
                  </a:lnTo>
                  <a:lnTo>
                    <a:pt x="0" y="138545"/>
                  </a:lnTo>
                  <a:lnTo>
                    <a:pt x="124691" y="0"/>
                  </a:lnTo>
                  <a:lnTo>
                    <a:pt x="221673" y="96981"/>
                  </a:lnTo>
                  <a:lnTo>
                    <a:pt x="249382" y="193964"/>
                  </a:lnTo>
                  <a:lnTo>
                    <a:pt x="277091" y="3186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Moon 513"/>
            <p:cNvSpPr/>
            <p:nvPr/>
          </p:nvSpPr>
          <p:spPr>
            <a:xfrm rot="19995165">
              <a:off x="3491659" y="2679441"/>
              <a:ext cx="342786" cy="395720"/>
            </a:xfrm>
            <a:prstGeom prst="mo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4419600" y="4669972"/>
              <a:ext cx="635876" cy="77541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5035308" y="4572000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g</a:t>
              </a:r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5167148" y="5100935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4682759" y="4121727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5188152" y="4177145"/>
              <a:ext cx="117942" cy="443346"/>
            </a:xfrm>
            <a:custGeom>
              <a:avLst/>
              <a:gdLst>
                <a:gd name="connsiteX0" fmla="*/ 69272 w 117942"/>
                <a:gd name="connsiteY0" fmla="*/ 443346 h 443346"/>
                <a:gd name="connsiteX1" fmla="*/ 27709 w 117942"/>
                <a:gd name="connsiteY1" fmla="*/ 374073 h 443346"/>
                <a:gd name="connsiteX2" fmla="*/ 13854 w 117942"/>
                <a:gd name="connsiteY2" fmla="*/ 332510 h 443346"/>
                <a:gd name="connsiteX3" fmla="*/ 41563 w 117942"/>
                <a:gd name="connsiteY3" fmla="*/ 304800 h 443346"/>
                <a:gd name="connsiteX4" fmla="*/ 83127 w 117942"/>
                <a:gd name="connsiteY4" fmla="*/ 290946 h 443346"/>
                <a:gd name="connsiteX5" fmla="*/ 96981 w 117942"/>
                <a:gd name="connsiteY5" fmla="*/ 180110 h 443346"/>
                <a:gd name="connsiteX6" fmla="*/ 13854 w 117942"/>
                <a:gd name="connsiteY6" fmla="*/ 152400 h 443346"/>
                <a:gd name="connsiteX7" fmla="*/ 0 w 117942"/>
                <a:gd name="connsiteY7" fmla="*/ 110837 h 443346"/>
                <a:gd name="connsiteX8" fmla="*/ 27709 w 117942"/>
                <a:gd name="connsiteY8" fmla="*/ 0 h 44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42" h="443346">
                  <a:moveTo>
                    <a:pt x="69272" y="443346"/>
                  </a:moveTo>
                  <a:cubicBezTo>
                    <a:pt x="55418" y="420255"/>
                    <a:pt x="39752" y="398158"/>
                    <a:pt x="27709" y="374073"/>
                  </a:cubicBezTo>
                  <a:cubicBezTo>
                    <a:pt x="21178" y="361011"/>
                    <a:pt x="10990" y="346830"/>
                    <a:pt x="13854" y="332510"/>
                  </a:cubicBezTo>
                  <a:cubicBezTo>
                    <a:pt x="16416" y="319701"/>
                    <a:pt x="30362" y="311521"/>
                    <a:pt x="41563" y="304800"/>
                  </a:cubicBezTo>
                  <a:cubicBezTo>
                    <a:pt x="54086" y="297286"/>
                    <a:pt x="69272" y="295564"/>
                    <a:pt x="83127" y="290946"/>
                  </a:cubicBezTo>
                  <a:cubicBezTo>
                    <a:pt x="104529" y="258843"/>
                    <a:pt x="141493" y="224622"/>
                    <a:pt x="96981" y="180110"/>
                  </a:cubicBezTo>
                  <a:cubicBezTo>
                    <a:pt x="76328" y="159457"/>
                    <a:pt x="13854" y="152400"/>
                    <a:pt x="13854" y="152400"/>
                  </a:cubicBezTo>
                  <a:cubicBezTo>
                    <a:pt x="9236" y="138546"/>
                    <a:pt x="0" y="125441"/>
                    <a:pt x="0" y="110837"/>
                  </a:cubicBezTo>
                  <a:cubicBezTo>
                    <a:pt x="0" y="48627"/>
                    <a:pt x="7008" y="41401"/>
                    <a:pt x="27709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4572001" y="4859866"/>
              <a:ext cx="360440" cy="49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FF00"/>
                  </a:solidFill>
                  <a:latin typeface="Symbol" pitchFamily="18" charset="2"/>
                </a:rPr>
                <a:t>a</a:t>
              </a:r>
              <a:endParaRPr lang="en-US" sz="2000" b="1" dirty="0">
                <a:solidFill>
                  <a:srgbClr val="FFFF00"/>
                </a:solidFill>
                <a:latin typeface="Symbol" pitchFamily="18" charset="2"/>
              </a:endParaRPr>
            </a:p>
          </p:txBody>
        </p:sp>
        <p:sp>
          <p:nvSpPr>
            <p:cNvPr id="521" name="Can 520"/>
            <p:cNvSpPr/>
            <p:nvPr/>
          </p:nvSpPr>
          <p:spPr>
            <a:xfrm>
              <a:off x="3276600" y="3962400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Can 521"/>
            <p:cNvSpPr/>
            <p:nvPr/>
          </p:nvSpPr>
          <p:spPr>
            <a:xfrm>
              <a:off x="3592821" y="41127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5135618" y="3467737"/>
            <a:ext cx="1112782" cy="2018663"/>
            <a:chOff x="6731319" y="3238614"/>
            <a:chExt cx="1144164" cy="2323986"/>
          </a:xfrm>
        </p:grpSpPr>
        <p:grpSp>
          <p:nvGrpSpPr>
            <p:cNvPr id="538" name="Group 537"/>
            <p:cNvGrpSpPr/>
            <p:nvPr/>
          </p:nvGrpSpPr>
          <p:grpSpPr>
            <a:xfrm>
              <a:off x="6731319" y="3238614"/>
              <a:ext cx="446201" cy="2303204"/>
              <a:chOff x="6731319" y="3238614"/>
              <a:chExt cx="446201" cy="230320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48" name="Freeform 547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9" name="Group 548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  <a:grpFill/>
            </p:grpSpPr>
            <p:sp>
              <p:nvSpPr>
                <p:cNvPr id="550" name="Can 549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/>
                </a:prstGeom>
                <a:grpFill/>
                <a:ln>
                  <a:noFill/>
                </a:ln>
                <a:effectLst/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Oval 550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Oval 551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Oval 552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Moon 553"/>
                <p:cNvSpPr/>
                <p:nvPr/>
              </p:nvSpPr>
              <p:spPr>
                <a:xfrm rot="16200000">
                  <a:off x="6808267" y="3212147"/>
                  <a:ext cx="342786" cy="395720"/>
                </a:xfrm>
                <a:prstGeom prst="moon">
                  <a:avLst/>
                </a:prstGeom>
                <a:grpFill/>
                <a:ln>
                  <a:noFill/>
                </a:ln>
                <a:effectLst/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39700" h="139700"/>
                </a:sp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39" name="Group 538"/>
            <p:cNvGrpSpPr/>
            <p:nvPr/>
          </p:nvGrpSpPr>
          <p:grpSpPr>
            <a:xfrm>
              <a:off x="7376680" y="3238614"/>
              <a:ext cx="498803" cy="2323986"/>
              <a:chOff x="7376680" y="3238614"/>
              <a:chExt cx="498803" cy="2323986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42" name="Moon 541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Can 542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Freeform 543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Oval 544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Oval 545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Oval 546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0" name="Oval 539"/>
            <p:cNvSpPr/>
            <p:nvPr/>
          </p:nvSpPr>
          <p:spPr>
            <a:xfrm>
              <a:off x="6821913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>
              <a:off x="7399834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5" name="Group 554"/>
          <p:cNvGrpSpPr/>
          <p:nvPr/>
        </p:nvGrpSpPr>
        <p:grpSpPr>
          <a:xfrm>
            <a:off x="6477000" y="3048000"/>
            <a:ext cx="1118845" cy="2097833"/>
            <a:chOff x="5622366" y="2900765"/>
            <a:chExt cx="1140076" cy="2722418"/>
          </a:xfrm>
        </p:grpSpPr>
        <p:sp>
          <p:nvSpPr>
            <p:cNvPr id="556" name="Freeform 555"/>
            <p:cNvSpPr/>
            <p:nvPr/>
          </p:nvSpPr>
          <p:spPr>
            <a:xfrm>
              <a:off x="5930499" y="5103638"/>
              <a:ext cx="225627" cy="512618"/>
            </a:xfrm>
            <a:custGeom>
              <a:avLst/>
              <a:gdLst>
                <a:gd name="connsiteX0" fmla="*/ 166925 w 225627"/>
                <a:gd name="connsiteY0" fmla="*/ 0 h 512618"/>
                <a:gd name="connsiteX1" fmla="*/ 670 w 225627"/>
                <a:gd name="connsiteY1" fmla="*/ 193963 h 512618"/>
                <a:gd name="connsiteX2" fmla="*/ 222343 w 225627"/>
                <a:gd name="connsiteY2" fmla="*/ 346363 h 512618"/>
                <a:gd name="connsiteX3" fmla="*/ 139216 w 225627"/>
                <a:gd name="connsiteY3" fmla="*/ 512618 h 512618"/>
                <a:gd name="connsiteX4" fmla="*/ 139216 w 225627"/>
                <a:gd name="connsiteY4" fmla="*/ 512618 h 512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627" h="512618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6308215" y="5110565"/>
              <a:ext cx="225627" cy="512618"/>
            </a:xfrm>
            <a:custGeom>
              <a:avLst/>
              <a:gdLst>
                <a:gd name="connsiteX0" fmla="*/ 166925 w 225627"/>
                <a:gd name="connsiteY0" fmla="*/ 0 h 512618"/>
                <a:gd name="connsiteX1" fmla="*/ 670 w 225627"/>
                <a:gd name="connsiteY1" fmla="*/ 193963 h 512618"/>
                <a:gd name="connsiteX2" fmla="*/ 222343 w 225627"/>
                <a:gd name="connsiteY2" fmla="*/ 346363 h 512618"/>
                <a:gd name="connsiteX3" fmla="*/ 139216 w 225627"/>
                <a:gd name="connsiteY3" fmla="*/ 512618 h 512618"/>
                <a:gd name="connsiteX4" fmla="*/ 139216 w 225627"/>
                <a:gd name="connsiteY4" fmla="*/ 512618 h 512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627" h="512618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8" name="Group 557"/>
            <p:cNvGrpSpPr/>
            <p:nvPr/>
          </p:nvGrpSpPr>
          <p:grpSpPr>
            <a:xfrm>
              <a:off x="5622366" y="2900765"/>
              <a:ext cx="656324" cy="2210488"/>
              <a:chOff x="2669924" y="2133600"/>
              <a:chExt cx="656324" cy="2210488"/>
            </a:xfrm>
          </p:grpSpPr>
          <p:sp>
            <p:nvSpPr>
              <p:cNvPr id="567" name="Oval 566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Oval 567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Oval 568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Oval 569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Oval 570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9" name="Group 558"/>
            <p:cNvGrpSpPr/>
            <p:nvPr/>
          </p:nvGrpSpPr>
          <p:grpSpPr>
            <a:xfrm rot="301533">
              <a:off x="6106118" y="2900765"/>
              <a:ext cx="656324" cy="2210488"/>
              <a:chOff x="2669924" y="2133600"/>
              <a:chExt cx="656324" cy="221048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562" name="Oval 561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Oval 562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Oval 563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Oval 564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Oval 565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0" name="TextBox 559"/>
            <p:cNvSpPr txBox="1"/>
            <p:nvPr/>
          </p:nvSpPr>
          <p:spPr>
            <a:xfrm>
              <a:off x="5773961" y="3281765"/>
              <a:ext cx="37888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  <a:latin typeface="Symbol" pitchFamily="18" charset="2"/>
                </a:rPr>
                <a:t>a</a:t>
              </a:r>
              <a:endParaRPr lang="en-US" b="1" dirty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endParaRPr>
            </a:p>
          </p:txBody>
        </p:sp>
        <p:sp>
          <p:nvSpPr>
            <p:cNvPr id="561" name="TextBox 560"/>
            <p:cNvSpPr txBox="1"/>
            <p:nvPr/>
          </p:nvSpPr>
          <p:spPr>
            <a:xfrm>
              <a:off x="6305242" y="3281765"/>
              <a:ext cx="37888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Symbol" pitchFamily="18" charset="2"/>
                </a:rPr>
                <a:t>b</a:t>
              </a:r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8081722" y="3352557"/>
            <a:ext cx="833678" cy="2057643"/>
            <a:chOff x="7467600" y="3352557"/>
            <a:chExt cx="833678" cy="2057643"/>
          </a:xfrm>
        </p:grpSpPr>
        <p:sp>
          <p:nvSpPr>
            <p:cNvPr id="573" name="Rounded Rectangle 572"/>
            <p:cNvSpPr/>
            <p:nvPr/>
          </p:nvSpPr>
          <p:spPr>
            <a:xfrm>
              <a:off x="7467600" y="3352557"/>
              <a:ext cx="345058" cy="1371357"/>
            </a:xfrm>
            <a:prstGeom prst="roundRect">
              <a:avLst/>
            </a:prstGeom>
            <a:pattFill prst="dkDnDiag">
              <a:fgClr>
                <a:srgbClr val="FF3399"/>
              </a:fgClr>
              <a:bgClr>
                <a:srgbClr val="FCDEB2"/>
              </a:bgClr>
            </a:patt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ounded Rectangle 573"/>
            <p:cNvSpPr/>
            <p:nvPr/>
          </p:nvSpPr>
          <p:spPr>
            <a:xfrm>
              <a:off x="7939282" y="3352557"/>
              <a:ext cx="345058" cy="1371357"/>
            </a:xfrm>
            <a:prstGeom prst="roundRect">
              <a:avLst/>
            </a:prstGeom>
            <a:pattFill prst="dkDnDiag">
              <a:fgClr>
                <a:schemeClr val="accent3">
                  <a:lumMod val="50000"/>
                </a:schemeClr>
              </a:fgClr>
              <a:bgClr>
                <a:srgbClr val="99FF33"/>
              </a:bgClr>
            </a:patt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/>
            <p:cNvSpPr/>
            <p:nvPr/>
          </p:nvSpPr>
          <p:spPr>
            <a:xfrm>
              <a:off x="7475716" y="4723914"/>
              <a:ext cx="336581" cy="686043"/>
            </a:xfrm>
            <a:prstGeom prst="ellipse">
              <a:avLst/>
            </a:pr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Oval 575"/>
            <p:cNvSpPr/>
            <p:nvPr/>
          </p:nvSpPr>
          <p:spPr>
            <a:xfrm>
              <a:off x="7964697" y="4724157"/>
              <a:ext cx="336581" cy="68604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656" y="3635180"/>
            <a:ext cx="1315343" cy="149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5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Rectangle 55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6" name="Freeform 475"/>
          <p:cNvSpPr/>
          <p:nvPr/>
        </p:nvSpPr>
        <p:spPr>
          <a:xfrm>
            <a:off x="1265257" y="2750127"/>
            <a:ext cx="290946" cy="263237"/>
          </a:xfrm>
          <a:custGeom>
            <a:avLst/>
            <a:gdLst>
              <a:gd name="connsiteX0" fmla="*/ 0 w 290946"/>
              <a:gd name="connsiteY0" fmla="*/ 221673 h 263237"/>
              <a:gd name="connsiteX1" fmla="*/ 152400 w 290946"/>
              <a:gd name="connsiteY1" fmla="*/ 263237 h 263237"/>
              <a:gd name="connsiteX2" fmla="*/ 263237 w 290946"/>
              <a:gd name="connsiteY2" fmla="*/ 221673 h 263237"/>
              <a:gd name="connsiteX3" fmla="*/ 290946 w 290946"/>
              <a:gd name="connsiteY3" fmla="*/ 152400 h 263237"/>
              <a:gd name="connsiteX4" fmla="*/ 263237 w 290946"/>
              <a:gd name="connsiteY4" fmla="*/ 0 h 263237"/>
              <a:gd name="connsiteX5" fmla="*/ 124691 w 290946"/>
              <a:gd name="connsiteY5" fmla="*/ 55418 h 263237"/>
              <a:gd name="connsiteX6" fmla="*/ 96982 w 290946"/>
              <a:gd name="connsiteY6" fmla="*/ 96982 h 263237"/>
              <a:gd name="connsiteX7" fmla="*/ 55419 w 290946"/>
              <a:gd name="connsiteY7" fmla="*/ 138546 h 263237"/>
              <a:gd name="connsiteX8" fmla="*/ 0 w 290946"/>
              <a:gd name="connsiteY8" fmla="*/ 221673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946" h="263237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Group 148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478" name="Freeform 477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149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481" name="Freeform 480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152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484" name="Freeform 483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152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487" name="Freeform 486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Group 152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490" name="Freeform 489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152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493" name="Freeform 492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152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496" name="Freeform 495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8" name="Can 497"/>
          <p:cNvSpPr/>
          <p:nvPr/>
        </p:nvSpPr>
        <p:spPr>
          <a:xfrm>
            <a:off x="1016520" y="35031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Can 498"/>
          <p:cNvSpPr/>
          <p:nvPr/>
        </p:nvSpPr>
        <p:spPr>
          <a:xfrm>
            <a:off x="773421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Can 499"/>
          <p:cNvSpPr/>
          <p:nvPr/>
        </p:nvSpPr>
        <p:spPr>
          <a:xfrm>
            <a:off x="1321320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Can 500"/>
          <p:cNvSpPr/>
          <p:nvPr/>
        </p:nvSpPr>
        <p:spPr>
          <a:xfrm>
            <a:off x="1473720" y="39603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Can 501"/>
          <p:cNvSpPr/>
          <p:nvPr/>
        </p:nvSpPr>
        <p:spPr>
          <a:xfrm>
            <a:off x="13068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reeform 503"/>
          <p:cNvSpPr/>
          <p:nvPr/>
        </p:nvSpPr>
        <p:spPr>
          <a:xfrm>
            <a:off x="788986" y="3576044"/>
            <a:ext cx="199180" cy="427919"/>
          </a:xfrm>
          <a:custGeom>
            <a:avLst/>
            <a:gdLst>
              <a:gd name="connsiteX0" fmla="*/ 74490 w 199180"/>
              <a:gd name="connsiteY0" fmla="*/ 427919 h 427919"/>
              <a:gd name="connsiteX1" fmla="*/ 5217 w 199180"/>
              <a:gd name="connsiteY1" fmla="*/ 12283 h 427919"/>
              <a:gd name="connsiteX2" fmla="*/ 199180 w 199180"/>
              <a:gd name="connsiteY2" fmla="*/ 150828 h 4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180" h="427919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reeform 504"/>
          <p:cNvSpPr/>
          <p:nvPr/>
        </p:nvSpPr>
        <p:spPr>
          <a:xfrm>
            <a:off x="1168276" y="3879272"/>
            <a:ext cx="318654" cy="263237"/>
          </a:xfrm>
          <a:custGeom>
            <a:avLst/>
            <a:gdLst>
              <a:gd name="connsiteX0" fmla="*/ 0 w 318654"/>
              <a:gd name="connsiteY0" fmla="*/ 263237 h 263237"/>
              <a:gd name="connsiteX1" fmla="*/ 166254 w 318654"/>
              <a:gd name="connsiteY1" fmla="*/ 0 h 263237"/>
              <a:gd name="connsiteX2" fmla="*/ 318654 w 318654"/>
              <a:gd name="connsiteY2" fmla="*/ 263237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654" h="263237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reeform 505"/>
          <p:cNvSpPr/>
          <p:nvPr/>
        </p:nvSpPr>
        <p:spPr>
          <a:xfrm>
            <a:off x="1514639" y="3464836"/>
            <a:ext cx="182252" cy="525273"/>
          </a:xfrm>
          <a:custGeom>
            <a:avLst/>
            <a:gdLst>
              <a:gd name="connsiteX0" fmla="*/ 0 w 182252"/>
              <a:gd name="connsiteY0" fmla="*/ 206618 h 525273"/>
              <a:gd name="connsiteX1" fmla="*/ 166255 w 182252"/>
              <a:gd name="connsiteY1" fmla="*/ 12655 h 525273"/>
              <a:gd name="connsiteX2" fmla="*/ 166255 w 182252"/>
              <a:gd name="connsiteY2" fmla="*/ 525273 h 52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252" h="525273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reeform 506"/>
          <p:cNvSpPr/>
          <p:nvPr/>
        </p:nvSpPr>
        <p:spPr>
          <a:xfrm>
            <a:off x="685800" y="4959927"/>
            <a:ext cx="1022807" cy="678873"/>
          </a:xfrm>
          <a:custGeom>
            <a:avLst/>
            <a:gdLst>
              <a:gd name="connsiteX0" fmla="*/ 302366 w 1022807"/>
              <a:gd name="connsiteY0" fmla="*/ 0 h 678873"/>
              <a:gd name="connsiteX1" fmla="*/ 80694 w 1022807"/>
              <a:gd name="connsiteY1" fmla="*/ 110836 h 678873"/>
              <a:gd name="connsiteX2" fmla="*/ 80694 w 1022807"/>
              <a:gd name="connsiteY2" fmla="*/ 110836 h 678873"/>
              <a:gd name="connsiteX3" fmla="*/ 66839 w 1022807"/>
              <a:gd name="connsiteY3" fmla="*/ 263236 h 678873"/>
              <a:gd name="connsiteX4" fmla="*/ 1022803 w 1022807"/>
              <a:gd name="connsiteY4" fmla="*/ 263236 h 678873"/>
              <a:gd name="connsiteX5" fmla="*/ 52985 w 1022807"/>
              <a:gd name="connsiteY5" fmla="*/ 401782 h 678873"/>
              <a:gd name="connsiteX6" fmla="*/ 995094 w 1022807"/>
              <a:gd name="connsiteY6" fmla="*/ 457200 h 678873"/>
              <a:gd name="connsiteX7" fmla="*/ 219239 w 1022807"/>
              <a:gd name="connsiteY7" fmla="*/ 540327 h 678873"/>
              <a:gd name="connsiteX8" fmla="*/ 981239 w 1022807"/>
              <a:gd name="connsiteY8" fmla="*/ 581891 h 678873"/>
              <a:gd name="connsiteX9" fmla="*/ 773421 w 1022807"/>
              <a:gd name="connsiteY9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2807" h="678873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reeform 507"/>
          <p:cNvSpPr/>
          <p:nvPr/>
        </p:nvSpPr>
        <p:spPr>
          <a:xfrm>
            <a:off x="728938" y="2964872"/>
            <a:ext cx="763512" cy="568037"/>
          </a:xfrm>
          <a:custGeom>
            <a:avLst/>
            <a:gdLst>
              <a:gd name="connsiteX0" fmla="*/ 494756 w 763512"/>
              <a:gd name="connsiteY0" fmla="*/ 568037 h 568037"/>
              <a:gd name="connsiteX1" fmla="*/ 494756 w 763512"/>
              <a:gd name="connsiteY1" fmla="*/ 471055 h 568037"/>
              <a:gd name="connsiteX2" fmla="*/ 37556 w 763512"/>
              <a:gd name="connsiteY2" fmla="*/ 471055 h 568037"/>
              <a:gd name="connsiteX3" fmla="*/ 106828 w 763512"/>
              <a:gd name="connsiteY3" fmla="*/ 290946 h 568037"/>
              <a:gd name="connsiteX4" fmla="*/ 744138 w 763512"/>
              <a:gd name="connsiteY4" fmla="*/ 318655 h 568037"/>
              <a:gd name="connsiteX5" fmla="*/ 536319 w 763512"/>
              <a:gd name="connsiteY5" fmla="*/ 0 h 5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512" h="568037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Moon 508"/>
          <p:cNvSpPr/>
          <p:nvPr/>
        </p:nvSpPr>
        <p:spPr>
          <a:xfrm rot="13476248">
            <a:off x="1331662" y="2748242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reeform 509"/>
          <p:cNvSpPr/>
          <p:nvPr/>
        </p:nvSpPr>
        <p:spPr>
          <a:xfrm>
            <a:off x="1002020" y="2673927"/>
            <a:ext cx="277091" cy="318655"/>
          </a:xfrm>
          <a:custGeom>
            <a:avLst/>
            <a:gdLst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77091 w 346364"/>
              <a:gd name="connsiteY4" fmla="*/ 83127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21673 w 346364"/>
              <a:gd name="connsiteY4" fmla="*/ 96981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277091"/>
              <a:gd name="connsiteY0" fmla="*/ 318655 h 318655"/>
              <a:gd name="connsiteX1" fmla="*/ 41564 w 277091"/>
              <a:gd name="connsiteY1" fmla="*/ 235527 h 318655"/>
              <a:gd name="connsiteX2" fmla="*/ 0 w 277091"/>
              <a:gd name="connsiteY2" fmla="*/ 138545 h 318655"/>
              <a:gd name="connsiteX3" fmla="*/ 124691 w 277091"/>
              <a:gd name="connsiteY3" fmla="*/ 0 h 318655"/>
              <a:gd name="connsiteX4" fmla="*/ 221673 w 277091"/>
              <a:gd name="connsiteY4" fmla="*/ 96981 h 318655"/>
              <a:gd name="connsiteX5" fmla="*/ 249382 w 277091"/>
              <a:gd name="connsiteY5" fmla="*/ 193964 h 318655"/>
              <a:gd name="connsiteX6" fmla="*/ 277091 w 277091"/>
              <a:gd name="connsiteY6" fmla="*/ 318655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318655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Moon 510"/>
          <p:cNvSpPr/>
          <p:nvPr/>
        </p:nvSpPr>
        <p:spPr>
          <a:xfrm rot="19995165">
            <a:off x="900859" y="2679441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0" name="Group 529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524" name="Group 523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516" name="Freeform 515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avLst/>
                <a:gdLst>
                  <a:gd name="connsiteX0" fmla="*/ 69272 w 117942"/>
                  <a:gd name="connsiteY0" fmla="*/ 443346 h 443346"/>
                  <a:gd name="connsiteX1" fmla="*/ 27709 w 117942"/>
                  <a:gd name="connsiteY1" fmla="*/ 374073 h 443346"/>
                  <a:gd name="connsiteX2" fmla="*/ 13854 w 117942"/>
                  <a:gd name="connsiteY2" fmla="*/ 332510 h 443346"/>
                  <a:gd name="connsiteX3" fmla="*/ 41563 w 117942"/>
                  <a:gd name="connsiteY3" fmla="*/ 304800 h 443346"/>
                  <a:gd name="connsiteX4" fmla="*/ 83127 w 117942"/>
                  <a:gd name="connsiteY4" fmla="*/ 290946 h 443346"/>
                  <a:gd name="connsiteX5" fmla="*/ 96981 w 117942"/>
                  <a:gd name="connsiteY5" fmla="*/ 180110 h 443346"/>
                  <a:gd name="connsiteX6" fmla="*/ 13854 w 117942"/>
                  <a:gd name="connsiteY6" fmla="*/ 152400 h 443346"/>
                  <a:gd name="connsiteX7" fmla="*/ 0 w 117942"/>
                  <a:gd name="connsiteY7" fmla="*/ 110837 h 443346"/>
                  <a:gd name="connsiteX8" fmla="*/ 27709 w 117942"/>
                  <a:gd name="connsiteY8" fmla="*/ 0 h 443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42" h="443346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1" name="Group 520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517" name="Rounded Rectangle 516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l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" name="TextBox 512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FF00"/>
                      </a:solidFill>
                      <a:latin typeface="Symbol" pitchFamily="18" charset="2"/>
                    </a:rPr>
                    <a:t>g</a:t>
                  </a:r>
                </a:p>
              </p:txBody>
            </p:sp>
          </p:grpSp>
        </p:grpSp>
        <p:grpSp>
          <p:nvGrpSpPr>
            <p:cNvPr id="522" name="Group 521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518" name="Rounded Rectangle 517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TextBox 513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FF00"/>
                    </a:solidFill>
                    <a:latin typeface="Symbol" pitchFamily="18" charset="2"/>
                  </a:rPr>
                  <a:t>b</a:t>
                </a:r>
              </a:p>
            </p:txBody>
          </p:sp>
        </p:grpSp>
      </p:grpSp>
      <p:grpSp>
        <p:nvGrpSpPr>
          <p:cNvPr id="532" name="Group 531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515" name="Freeform 514"/>
            <p:cNvSpPr/>
            <p:nvPr/>
          </p:nvSpPr>
          <p:spPr>
            <a:xfrm>
              <a:off x="2091959" y="4121727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5" name="Group 474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512" name="Rounded Rectangle 511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TextBox 518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Symbol" pitchFamily="18" charset="2"/>
                  </a:rPr>
                  <a:t>a</a:t>
                </a:r>
                <a:endParaRPr lang="en-US" sz="2400" b="1" dirty="0">
                  <a:solidFill>
                    <a:srgbClr val="FFFF00"/>
                  </a:solidFill>
                  <a:latin typeface="Symbol" pitchFamily="18" charset="2"/>
                </a:endParaRPr>
              </a:p>
            </p:txBody>
          </p:sp>
        </p:grpSp>
      </p:grpSp>
      <p:sp>
        <p:nvSpPr>
          <p:cNvPr id="535" name="Can 534"/>
          <p:cNvSpPr/>
          <p:nvPr/>
        </p:nvSpPr>
        <p:spPr>
          <a:xfrm>
            <a:off x="685800" y="3962400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Can 502"/>
          <p:cNvSpPr/>
          <p:nvPr/>
        </p:nvSpPr>
        <p:spPr>
          <a:xfrm>
            <a:off x="10020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Title 5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G-protein coupled receptors</a:t>
            </a:r>
            <a:endParaRPr lang="en-US" dirty="0"/>
          </a:p>
        </p:txBody>
      </p:sp>
      <p:sp>
        <p:nvSpPr>
          <p:cNvPr id="520" name="TextBox 519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472" name="Oval 471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TextBox 473"/>
          <p:cNvSpPr txBox="1"/>
          <p:nvPr/>
        </p:nvSpPr>
        <p:spPr>
          <a:xfrm>
            <a:off x="3117676" y="1447800"/>
            <a:ext cx="53932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When a ligand binds, the receptor changes conformation, allowing G-protein to be activated (GDP is exchanged for GTP)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G-protein dissociates from receptor then subunits from each other.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GDP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GTP</a:t>
            </a:r>
            <a:endParaRPr lang="en-US" b="1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523" name="Group 522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3" name="Group 2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526" name="Group 525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527" name="Rounded Rectangle 526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l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TextBox 527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  <a:endParaRPr lang="en-US" sz="2400" b="1" dirty="0">
                    <a:solidFill>
                      <a:srgbClr val="FFFF00"/>
                    </a:solidFill>
                    <a:latin typeface="Symbol" pitchFamily="18" charset="2"/>
                  </a:endParaRPr>
                </a:p>
              </p:txBody>
            </p:sp>
          </p:grpSp>
          <p:sp>
            <p:nvSpPr>
              <p:cNvPr id="529" name="TextBox 528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n w="1905"/>
                    <a:solidFill>
                      <a:srgbClr val="FF3399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GTP</a:t>
                </a:r>
                <a:endParaRPr lang="en-US" b="1" dirty="0">
                  <a:ln w="1905"/>
                  <a:solidFill>
                    <a:srgbClr val="FF33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31" name="Freeform 530"/>
            <p:cNvSpPr/>
            <p:nvPr/>
          </p:nvSpPr>
          <p:spPr>
            <a:xfrm>
              <a:off x="3567439" y="4114800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392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L -0.00156 0.05232 " pathEditMode="relative" ptsTypes="AA">
                                      <p:cBhvr>
                                        <p:cTn id="9" dur="2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3495 L 0.04097 -0.08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24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02431 0.07662 " pathEditMode="relative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88889E-6 L 0.30903 0.00023 " pathEditMode="relative" ptsTypes="AA">
                                      <p:cBhvr>
                                        <p:cTn id="28" dur="2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18519E-6 L 0.12726 0.00023 " pathEditMode="relative" ptsTypes="AA">
                                      <p:cBhvr>
                                        <p:cTn id="30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0" animBg="1"/>
      <p:bldP spid="2" grpId="0"/>
      <p:bldP spid="2" grpId="1"/>
      <p:bldP spid="525" grpId="0"/>
      <p:bldP spid="52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Rectangle 55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6" name="Freeform 475"/>
          <p:cNvSpPr/>
          <p:nvPr/>
        </p:nvSpPr>
        <p:spPr>
          <a:xfrm>
            <a:off x="1265257" y="2750127"/>
            <a:ext cx="290946" cy="263237"/>
          </a:xfrm>
          <a:custGeom>
            <a:avLst/>
            <a:gdLst>
              <a:gd name="connsiteX0" fmla="*/ 0 w 290946"/>
              <a:gd name="connsiteY0" fmla="*/ 221673 h 263237"/>
              <a:gd name="connsiteX1" fmla="*/ 152400 w 290946"/>
              <a:gd name="connsiteY1" fmla="*/ 263237 h 263237"/>
              <a:gd name="connsiteX2" fmla="*/ 263237 w 290946"/>
              <a:gd name="connsiteY2" fmla="*/ 221673 h 263237"/>
              <a:gd name="connsiteX3" fmla="*/ 290946 w 290946"/>
              <a:gd name="connsiteY3" fmla="*/ 152400 h 263237"/>
              <a:gd name="connsiteX4" fmla="*/ 263237 w 290946"/>
              <a:gd name="connsiteY4" fmla="*/ 0 h 263237"/>
              <a:gd name="connsiteX5" fmla="*/ 124691 w 290946"/>
              <a:gd name="connsiteY5" fmla="*/ 55418 h 263237"/>
              <a:gd name="connsiteX6" fmla="*/ 96982 w 290946"/>
              <a:gd name="connsiteY6" fmla="*/ 96982 h 263237"/>
              <a:gd name="connsiteX7" fmla="*/ 55419 w 290946"/>
              <a:gd name="connsiteY7" fmla="*/ 138546 h 263237"/>
              <a:gd name="connsiteX8" fmla="*/ 0 w 290946"/>
              <a:gd name="connsiteY8" fmla="*/ 221673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946" h="263237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Group 148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478" name="Freeform 477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149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481" name="Freeform 480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152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484" name="Freeform 483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152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487" name="Freeform 486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Group 152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490" name="Freeform 489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152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493" name="Freeform 492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152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496" name="Freeform 495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8" name="Can 497"/>
          <p:cNvSpPr/>
          <p:nvPr/>
        </p:nvSpPr>
        <p:spPr>
          <a:xfrm>
            <a:off x="1016520" y="35031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Can 498"/>
          <p:cNvSpPr/>
          <p:nvPr/>
        </p:nvSpPr>
        <p:spPr>
          <a:xfrm>
            <a:off x="773421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Can 499"/>
          <p:cNvSpPr/>
          <p:nvPr/>
        </p:nvSpPr>
        <p:spPr>
          <a:xfrm>
            <a:off x="1321320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Can 500"/>
          <p:cNvSpPr/>
          <p:nvPr/>
        </p:nvSpPr>
        <p:spPr>
          <a:xfrm>
            <a:off x="1473720" y="39603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Can 501"/>
          <p:cNvSpPr/>
          <p:nvPr/>
        </p:nvSpPr>
        <p:spPr>
          <a:xfrm>
            <a:off x="13068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reeform 503"/>
          <p:cNvSpPr/>
          <p:nvPr/>
        </p:nvSpPr>
        <p:spPr>
          <a:xfrm>
            <a:off x="788986" y="3576044"/>
            <a:ext cx="199180" cy="427919"/>
          </a:xfrm>
          <a:custGeom>
            <a:avLst/>
            <a:gdLst>
              <a:gd name="connsiteX0" fmla="*/ 74490 w 199180"/>
              <a:gd name="connsiteY0" fmla="*/ 427919 h 427919"/>
              <a:gd name="connsiteX1" fmla="*/ 5217 w 199180"/>
              <a:gd name="connsiteY1" fmla="*/ 12283 h 427919"/>
              <a:gd name="connsiteX2" fmla="*/ 199180 w 199180"/>
              <a:gd name="connsiteY2" fmla="*/ 150828 h 4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180" h="427919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reeform 504"/>
          <p:cNvSpPr/>
          <p:nvPr/>
        </p:nvSpPr>
        <p:spPr>
          <a:xfrm>
            <a:off x="1168276" y="3879272"/>
            <a:ext cx="318654" cy="263237"/>
          </a:xfrm>
          <a:custGeom>
            <a:avLst/>
            <a:gdLst>
              <a:gd name="connsiteX0" fmla="*/ 0 w 318654"/>
              <a:gd name="connsiteY0" fmla="*/ 263237 h 263237"/>
              <a:gd name="connsiteX1" fmla="*/ 166254 w 318654"/>
              <a:gd name="connsiteY1" fmla="*/ 0 h 263237"/>
              <a:gd name="connsiteX2" fmla="*/ 318654 w 318654"/>
              <a:gd name="connsiteY2" fmla="*/ 263237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654" h="263237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reeform 505"/>
          <p:cNvSpPr/>
          <p:nvPr/>
        </p:nvSpPr>
        <p:spPr>
          <a:xfrm>
            <a:off x="1514639" y="3464836"/>
            <a:ext cx="182252" cy="525273"/>
          </a:xfrm>
          <a:custGeom>
            <a:avLst/>
            <a:gdLst>
              <a:gd name="connsiteX0" fmla="*/ 0 w 182252"/>
              <a:gd name="connsiteY0" fmla="*/ 206618 h 525273"/>
              <a:gd name="connsiteX1" fmla="*/ 166255 w 182252"/>
              <a:gd name="connsiteY1" fmla="*/ 12655 h 525273"/>
              <a:gd name="connsiteX2" fmla="*/ 166255 w 182252"/>
              <a:gd name="connsiteY2" fmla="*/ 525273 h 52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252" h="525273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reeform 506"/>
          <p:cNvSpPr/>
          <p:nvPr/>
        </p:nvSpPr>
        <p:spPr>
          <a:xfrm>
            <a:off x="685800" y="4959927"/>
            <a:ext cx="1022807" cy="678873"/>
          </a:xfrm>
          <a:custGeom>
            <a:avLst/>
            <a:gdLst>
              <a:gd name="connsiteX0" fmla="*/ 302366 w 1022807"/>
              <a:gd name="connsiteY0" fmla="*/ 0 h 678873"/>
              <a:gd name="connsiteX1" fmla="*/ 80694 w 1022807"/>
              <a:gd name="connsiteY1" fmla="*/ 110836 h 678873"/>
              <a:gd name="connsiteX2" fmla="*/ 80694 w 1022807"/>
              <a:gd name="connsiteY2" fmla="*/ 110836 h 678873"/>
              <a:gd name="connsiteX3" fmla="*/ 66839 w 1022807"/>
              <a:gd name="connsiteY3" fmla="*/ 263236 h 678873"/>
              <a:gd name="connsiteX4" fmla="*/ 1022803 w 1022807"/>
              <a:gd name="connsiteY4" fmla="*/ 263236 h 678873"/>
              <a:gd name="connsiteX5" fmla="*/ 52985 w 1022807"/>
              <a:gd name="connsiteY5" fmla="*/ 401782 h 678873"/>
              <a:gd name="connsiteX6" fmla="*/ 995094 w 1022807"/>
              <a:gd name="connsiteY6" fmla="*/ 457200 h 678873"/>
              <a:gd name="connsiteX7" fmla="*/ 219239 w 1022807"/>
              <a:gd name="connsiteY7" fmla="*/ 540327 h 678873"/>
              <a:gd name="connsiteX8" fmla="*/ 981239 w 1022807"/>
              <a:gd name="connsiteY8" fmla="*/ 581891 h 678873"/>
              <a:gd name="connsiteX9" fmla="*/ 773421 w 1022807"/>
              <a:gd name="connsiteY9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2807" h="678873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reeform 507"/>
          <p:cNvSpPr/>
          <p:nvPr/>
        </p:nvSpPr>
        <p:spPr>
          <a:xfrm>
            <a:off x="728938" y="2964872"/>
            <a:ext cx="763512" cy="568037"/>
          </a:xfrm>
          <a:custGeom>
            <a:avLst/>
            <a:gdLst>
              <a:gd name="connsiteX0" fmla="*/ 494756 w 763512"/>
              <a:gd name="connsiteY0" fmla="*/ 568037 h 568037"/>
              <a:gd name="connsiteX1" fmla="*/ 494756 w 763512"/>
              <a:gd name="connsiteY1" fmla="*/ 471055 h 568037"/>
              <a:gd name="connsiteX2" fmla="*/ 37556 w 763512"/>
              <a:gd name="connsiteY2" fmla="*/ 471055 h 568037"/>
              <a:gd name="connsiteX3" fmla="*/ 106828 w 763512"/>
              <a:gd name="connsiteY3" fmla="*/ 290946 h 568037"/>
              <a:gd name="connsiteX4" fmla="*/ 744138 w 763512"/>
              <a:gd name="connsiteY4" fmla="*/ 318655 h 568037"/>
              <a:gd name="connsiteX5" fmla="*/ 536319 w 763512"/>
              <a:gd name="connsiteY5" fmla="*/ 0 h 5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512" h="568037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Moon 508"/>
          <p:cNvSpPr/>
          <p:nvPr/>
        </p:nvSpPr>
        <p:spPr>
          <a:xfrm rot="13476248">
            <a:off x="1331662" y="2748242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reeform 509"/>
          <p:cNvSpPr/>
          <p:nvPr/>
        </p:nvSpPr>
        <p:spPr>
          <a:xfrm>
            <a:off x="1002020" y="2673927"/>
            <a:ext cx="277091" cy="318655"/>
          </a:xfrm>
          <a:custGeom>
            <a:avLst/>
            <a:gdLst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77091 w 346364"/>
              <a:gd name="connsiteY4" fmla="*/ 83127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21673 w 346364"/>
              <a:gd name="connsiteY4" fmla="*/ 96981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277091"/>
              <a:gd name="connsiteY0" fmla="*/ 318655 h 318655"/>
              <a:gd name="connsiteX1" fmla="*/ 41564 w 277091"/>
              <a:gd name="connsiteY1" fmla="*/ 235527 h 318655"/>
              <a:gd name="connsiteX2" fmla="*/ 0 w 277091"/>
              <a:gd name="connsiteY2" fmla="*/ 138545 h 318655"/>
              <a:gd name="connsiteX3" fmla="*/ 124691 w 277091"/>
              <a:gd name="connsiteY3" fmla="*/ 0 h 318655"/>
              <a:gd name="connsiteX4" fmla="*/ 221673 w 277091"/>
              <a:gd name="connsiteY4" fmla="*/ 96981 h 318655"/>
              <a:gd name="connsiteX5" fmla="*/ 249382 w 277091"/>
              <a:gd name="connsiteY5" fmla="*/ 193964 h 318655"/>
              <a:gd name="connsiteX6" fmla="*/ 277091 w 277091"/>
              <a:gd name="connsiteY6" fmla="*/ 318655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318655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Moon 510"/>
          <p:cNvSpPr/>
          <p:nvPr/>
        </p:nvSpPr>
        <p:spPr>
          <a:xfrm rot="19995165">
            <a:off x="900859" y="2679441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0" name="Group 529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524" name="Group 523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516" name="Freeform 515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avLst/>
                <a:gdLst>
                  <a:gd name="connsiteX0" fmla="*/ 69272 w 117942"/>
                  <a:gd name="connsiteY0" fmla="*/ 443346 h 443346"/>
                  <a:gd name="connsiteX1" fmla="*/ 27709 w 117942"/>
                  <a:gd name="connsiteY1" fmla="*/ 374073 h 443346"/>
                  <a:gd name="connsiteX2" fmla="*/ 13854 w 117942"/>
                  <a:gd name="connsiteY2" fmla="*/ 332510 h 443346"/>
                  <a:gd name="connsiteX3" fmla="*/ 41563 w 117942"/>
                  <a:gd name="connsiteY3" fmla="*/ 304800 h 443346"/>
                  <a:gd name="connsiteX4" fmla="*/ 83127 w 117942"/>
                  <a:gd name="connsiteY4" fmla="*/ 290946 h 443346"/>
                  <a:gd name="connsiteX5" fmla="*/ 96981 w 117942"/>
                  <a:gd name="connsiteY5" fmla="*/ 180110 h 443346"/>
                  <a:gd name="connsiteX6" fmla="*/ 13854 w 117942"/>
                  <a:gd name="connsiteY6" fmla="*/ 152400 h 443346"/>
                  <a:gd name="connsiteX7" fmla="*/ 0 w 117942"/>
                  <a:gd name="connsiteY7" fmla="*/ 110837 h 443346"/>
                  <a:gd name="connsiteX8" fmla="*/ 27709 w 117942"/>
                  <a:gd name="connsiteY8" fmla="*/ 0 h 443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42" h="443346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1" name="Group 520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517" name="Rounded Rectangle 516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l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" name="TextBox 512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FF00"/>
                      </a:solidFill>
                      <a:latin typeface="Symbol" pitchFamily="18" charset="2"/>
                    </a:rPr>
                    <a:t>g</a:t>
                  </a:r>
                </a:p>
              </p:txBody>
            </p:sp>
          </p:grpSp>
        </p:grpSp>
        <p:grpSp>
          <p:nvGrpSpPr>
            <p:cNvPr id="522" name="Group 521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518" name="Rounded Rectangle 517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TextBox 513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FF00"/>
                    </a:solidFill>
                    <a:latin typeface="Symbol" pitchFamily="18" charset="2"/>
                  </a:rPr>
                  <a:t>b</a:t>
                </a:r>
              </a:p>
            </p:txBody>
          </p:sp>
        </p:grpSp>
      </p:grpSp>
      <p:grpSp>
        <p:nvGrpSpPr>
          <p:cNvPr id="532" name="Group 531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515" name="Freeform 514"/>
            <p:cNvSpPr/>
            <p:nvPr/>
          </p:nvSpPr>
          <p:spPr>
            <a:xfrm>
              <a:off x="2091959" y="4121727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5" name="Group 474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512" name="Rounded Rectangle 511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TextBox 518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Symbol" pitchFamily="18" charset="2"/>
                  </a:rPr>
                  <a:t>a</a:t>
                </a:r>
                <a:endParaRPr lang="en-US" sz="2400" b="1" dirty="0">
                  <a:solidFill>
                    <a:srgbClr val="FFFF00"/>
                  </a:solidFill>
                  <a:latin typeface="Symbol" pitchFamily="18" charset="2"/>
                </a:endParaRPr>
              </a:p>
            </p:txBody>
          </p:sp>
        </p:grpSp>
      </p:grpSp>
      <p:sp>
        <p:nvSpPr>
          <p:cNvPr id="535" name="Can 534"/>
          <p:cNvSpPr/>
          <p:nvPr/>
        </p:nvSpPr>
        <p:spPr>
          <a:xfrm>
            <a:off x="685800" y="3962400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Can 502"/>
          <p:cNvSpPr/>
          <p:nvPr/>
        </p:nvSpPr>
        <p:spPr>
          <a:xfrm>
            <a:off x="10020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Title 5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pathway</a:t>
            </a:r>
            <a:endParaRPr lang="en-US" dirty="0"/>
          </a:p>
        </p:txBody>
      </p:sp>
      <p:sp>
        <p:nvSpPr>
          <p:cNvPr id="520" name="TextBox 519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472" name="Oval 471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GDP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GTP</a:t>
            </a:r>
            <a:endParaRPr lang="en-US" b="1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523" name="Group 522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3" name="Group 2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526" name="Group 525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527" name="Rounded Rectangle 526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l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TextBox 527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  <a:endParaRPr lang="en-US" sz="2400" b="1" dirty="0">
                    <a:solidFill>
                      <a:srgbClr val="FFFF00"/>
                    </a:solidFill>
                    <a:latin typeface="Symbol" pitchFamily="18" charset="2"/>
                  </a:endParaRPr>
                </a:p>
              </p:txBody>
            </p:sp>
          </p:grpSp>
          <p:sp>
            <p:nvSpPr>
              <p:cNvPr id="529" name="TextBox 528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n w="1905"/>
                    <a:solidFill>
                      <a:srgbClr val="FF3399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GTP</a:t>
                </a:r>
                <a:endParaRPr lang="en-US" b="1" dirty="0">
                  <a:ln w="1905"/>
                  <a:solidFill>
                    <a:srgbClr val="FF33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31" name="Freeform 530"/>
            <p:cNvSpPr/>
            <p:nvPr/>
          </p:nvSpPr>
          <p:spPr>
            <a:xfrm>
              <a:off x="3567439" y="4114800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4" name="TextBox 533"/>
          <p:cNvSpPr txBox="1"/>
          <p:nvPr/>
        </p:nvSpPr>
        <p:spPr>
          <a:xfrm>
            <a:off x="3507802" y="1371600"/>
            <a:ext cx="5093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/>
              <a:t>G</a:t>
            </a:r>
            <a:r>
              <a:rPr lang="el-GR" sz="2200" dirty="0"/>
              <a:t>α</a:t>
            </a:r>
            <a:r>
              <a:rPr lang="en-US" sz="2200" dirty="0" smtClean="0"/>
              <a:t>s binds to </a:t>
            </a:r>
            <a:r>
              <a:rPr lang="en-US" sz="2200" dirty="0" err="1" smtClean="0"/>
              <a:t>Adenylate</a:t>
            </a:r>
            <a:r>
              <a:rPr lang="en-US" sz="2200" dirty="0" smtClean="0"/>
              <a:t> </a:t>
            </a:r>
            <a:r>
              <a:rPr lang="en-US" sz="2200" dirty="0" err="1" smtClean="0"/>
              <a:t>Cyclase</a:t>
            </a:r>
            <a:r>
              <a:rPr lang="en-US" sz="2200" dirty="0" smtClean="0"/>
              <a:t> (AC) and stimulates </a:t>
            </a:r>
            <a:r>
              <a:rPr lang="en-US" sz="2200" dirty="0" err="1" smtClean="0"/>
              <a:t>cAMP</a:t>
            </a:r>
            <a:r>
              <a:rPr lang="en-US" sz="2200" dirty="0" smtClean="0"/>
              <a:t> synthesis from ATP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G</a:t>
            </a:r>
            <a:r>
              <a:rPr lang="el-GR" sz="2200" dirty="0"/>
              <a:t>α</a:t>
            </a:r>
            <a:r>
              <a:rPr lang="en-US" sz="2200" dirty="0" smtClean="0"/>
              <a:t>i/o binds to AC and inhibits </a:t>
            </a:r>
            <a:r>
              <a:rPr lang="en-US" sz="2200" dirty="0" err="1" smtClean="0"/>
              <a:t>cAMP</a:t>
            </a:r>
            <a:r>
              <a:rPr lang="en-US" sz="2200" dirty="0" smtClean="0"/>
              <a:t> synthesis</a:t>
            </a:r>
            <a:endParaRPr lang="en-US" sz="2200" dirty="0"/>
          </a:p>
        </p:txBody>
      </p:sp>
      <p:grpSp>
        <p:nvGrpSpPr>
          <p:cNvPr id="539" name="Group 538"/>
          <p:cNvGrpSpPr/>
          <p:nvPr/>
        </p:nvGrpSpPr>
        <p:grpSpPr>
          <a:xfrm>
            <a:off x="4953000" y="3325091"/>
            <a:ext cx="1378336" cy="1940482"/>
            <a:chOff x="5347855" y="3325091"/>
            <a:chExt cx="1378336" cy="1940482"/>
          </a:xfrm>
        </p:grpSpPr>
        <p:sp>
          <p:nvSpPr>
            <p:cNvPr id="537" name="Freeform 536"/>
            <p:cNvSpPr/>
            <p:nvPr/>
          </p:nvSpPr>
          <p:spPr>
            <a:xfrm>
              <a:off x="5347855" y="3325091"/>
              <a:ext cx="1378336" cy="1940482"/>
            </a:xfrm>
            <a:custGeom>
              <a:avLst/>
              <a:gdLst>
                <a:gd name="connsiteX0" fmla="*/ 193963 w 1378336"/>
                <a:gd name="connsiteY0" fmla="*/ 1676400 h 1940482"/>
                <a:gd name="connsiteX1" fmla="*/ 193963 w 1378336"/>
                <a:gd name="connsiteY1" fmla="*/ 1676400 h 1940482"/>
                <a:gd name="connsiteX2" fmla="*/ 124690 w 1378336"/>
                <a:gd name="connsiteY2" fmla="*/ 1579418 h 1940482"/>
                <a:gd name="connsiteX3" fmla="*/ 110836 w 1378336"/>
                <a:gd name="connsiteY3" fmla="*/ 1524000 h 1940482"/>
                <a:gd name="connsiteX4" fmla="*/ 83127 w 1378336"/>
                <a:gd name="connsiteY4" fmla="*/ 1440873 h 1940482"/>
                <a:gd name="connsiteX5" fmla="*/ 69272 w 1378336"/>
                <a:gd name="connsiteY5" fmla="*/ 1357745 h 1940482"/>
                <a:gd name="connsiteX6" fmla="*/ 55418 w 1378336"/>
                <a:gd name="connsiteY6" fmla="*/ 1246909 h 1940482"/>
                <a:gd name="connsiteX7" fmla="*/ 41563 w 1378336"/>
                <a:gd name="connsiteY7" fmla="*/ 1205345 h 1940482"/>
                <a:gd name="connsiteX8" fmla="*/ 27709 w 1378336"/>
                <a:gd name="connsiteY8" fmla="*/ 1149927 h 1940482"/>
                <a:gd name="connsiteX9" fmla="*/ 0 w 1378336"/>
                <a:gd name="connsiteY9" fmla="*/ 928254 h 1940482"/>
                <a:gd name="connsiteX10" fmla="*/ 13854 w 1378336"/>
                <a:gd name="connsiteY10" fmla="*/ 512618 h 1940482"/>
                <a:gd name="connsiteX11" fmla="*/ 41563 w 1378336"/>
                <a:gd name="connsiteY11" fmla="*/ 429491 h 1940482"/>
                <a:gd name="connsiteX12" fmla="*/ 83127 w 1378336"/>
                <a:gd name="connsiteY12" fmla="*/ 318654 h 1940482"/>
                <a:gd name="connsiteX13" fmla="*/ 110836 w 1378336"/>
                <a:gd name="connsiteY13" fmla="*/ 193964 h 1940482"/>
                <a:gd name="connsiteX14" fmla="*/ 124690 w 1378336"/>
                <a:gd name="connsiteY14" fmla="*/ 152400 h 1940482"/>
                <a:gd name="connsiteX15" fmla="*/ 152400 w 1378336"/>
                <a:gd name="connsiteY15" fmla="*/ 124691 h 1940482"/>
                <a:gd name="connsiteX16" fmla="*/ 221672 w 1378336"/>
                <a:gd name="connsiteY16" fmla="*/ 41564 h 1940482"/>
                <a:gd name="connsiteX17" fmla="*/ 263236 w 1378336"/>
                <a:gd name="connsiteY17" fmla="*/ 27709 h 1940482"/>
                <a:gd name="connsiteX18" fmla="*/ 387927 w 1378336"/>
                <a:gd name="connsiteY18" fmla="*/ 0 h 1940482"/>
                <a:gd name="connsiteX19" fmla="*/ 637309 w 1378336"/>
                <a:gd name="connsiteY19" fmla="*/ 13854 h 1940482"/>
                <a:gd name="connsiteX20" fmla="*/ 678872 w 1378336"/>
                <a:gd name="connsiteY20" fmla="*/ 27709 h 1940482"/>
                <a:gd name="connsiteX21" fmla="*/ 789709 w 1378336"/>
                <a:gd name="connsiteY21" fmla="*/ 96982 h 1940482"/>
                <a:gd name="connsiteX22" fmla="*/ 831272 w 1378336"/>
                <a:gd name="connsiteY22" fmla="*/ 138545 h 1940482"/>
                <a:gd name="connsiteX23" fmla="*/ 886690 w 1378336"/>
                <a:gd name="connsiteY23" fmla="*/ 180109 h 1940482"/>
                <a:gd name="connsiteX24" fmla="*/ 900545 w 1378336"/>
                <a:gd name="connsiteY24" fmla="*/ 235527 h 1940482"/>
                <a:gd name="connsiteX25" fmla="*/ 983672 w 1378336"/>
                <a:gd name="connsiteY25" fmla="*/ 387927 h 1940482"/>
                <a:gd name="connsiteX26" fmla="*/ 1039090 w 1378336"/>
                <a:gd name="connsiteY26" fmla="*/ 637309 h 1940482"/>
                <a:gd name="connsiteX27" fmla="*/ 1080654 w 1378336"/>
                <a:gd name="connsiteY27" fmla="*/ 734291 h 1940482"/>
                <a:gd name="connsiteX28" fmla="*/ 1122218 w 1378336"/>
                <a:gd name="connsiteY28" fmla="*/ 900545 h 1940482"/>
                <a:gd name="connsiteX29" fmla="*/ 1136072 w 1378336"/>
                <a:gd name="connsiteY29" fmla="*/ 955964 h 1940482"/>
                <a:gd name="connsiteX30" fmla="*/ 1163781 w 1378336"/>
                <a:gd name="connsiteY30" fmla="*/ 997527 h 1940482"/>
                <a:gd name="connsiteX31" fmla="*/ 1219200 w 1378336"/>
                <a:gd name="connsiteY31" fmla="*/ 1108364 h 1940482"/>
                <a:gd name="connsiteX32" fmla="*/ 1246909 w 1378336"/>
                <a:gd name="connsiteY32" fmla="*/ 1163782 h 1940482"/>
                <a:gd name="connsiteX33" fmla="*/ 1260763 w 1378336"/>
                <a:gd name="connsiteY33" fmla="*/ 1246909 h 1940482"/>
                <a:gd name="connsiteX34" fmla="*/ 1288472 w 1378336"/>
                <a:gd name="connsiteY34" fmla="*/ 1302327 h 1940482"/>
                <a:gd name="connsiteX35" fmla="*/ 1316181 w 1378336"/>
                <a:gd name="connsiteY35" fmla="*/ 1371600 h 1940482"/>
                <a:gd name="connsiteX36" fmla="*/ 1330036 w 1378336"/>
                <a:gd name="connsiteY36" fmla="*/ 1440873 h 1940482"/>
                <a:gd name="connsiteX37" fmla="*/ 1343890 w 1378336"/>
                <a:gd name="connsiteY37" fmla="*/ 1482436 h 1940482"/>
                <a:gd name="connsiteX38" fmla="*/ 1357745 w 1378336"/>
                <a:gd name="connsiteY38" fmla="*/ 1551709 h 1940482"/>
                <a:gd name="connsiteX39" fmla="*/ 1371600 w 1378336"/>
                <a:gd name="connsiteY39" fmla="*/ 1607127 h 1940482"/>
                <a:gd name="connsiteX40" fmla="*/ 1316181 w 1378336"/>
                <a:gd name="connsiteY40" fmla="*/ 1898073 h 1940482"/>
                <a:gd name="connsiteX41" fmla="*/ 1274618 w 1378336"/>
                <a:gd name="connsiteY41" fmla="*/ 1911927 h 1940482"/>
                <a:gd name="connsiteX42" fmla="*/ 1233054 w 1378336"/>
                <a:gd name="connsiteY42" fmla="*/ 1939636 h 1940482"/>
                <a:gd name="connsiteX43" fmla="*/ 1011381 w 1378336"/>
                <a:gd name="connsiteY43" fmla="*/ 1911927 h 1940482"/>
                <a:gd name="connsiteX44" fmla="*/ 928254 w 1378336"/>
                <a:gd name="connsiteY44" fmla="*/ 1856509 h 1940482"/>
                <a:gd name="connsiteX45" fmla="*/ 886690 w 1378336"/>
                <a:gd name="connsiteY45" fmla="*/ 1828800 h 1940482"/>
                <a:gd name="connsiteX46" fmla="*/ 817418 w 1378336"/>
                <a:gd name="connsiteY46" fmla="*/ 1731818 h 1940482"/>
                <a:gd name="connsiteX47" fmla="*/ 734290 w 1378336"/>
                <a:gd name="connsiteY47" fmla="*/ 1690254 h 1940482"/>
                <a:gd name="connsiteX48" fmla="*/ 678872 w 1378336"/>
                <a:gd name="connsiteY48" fmla="*/ 1662545 h 1940482"/>
                <a:gd name="connsiteX49" fmla="*/ 568036 w 1378336"/>
                <a:gd name="connsiteY49" fmla="*/ 1634836 h 1940482"/>
                <a:gd name="connsiteX50" fmla="*/ 429490 w 1378336"/>
                <a:gd name="connsiteY50" fmla="*/ 1648691 h 1940482"/>
                <a:gd name="connsiteX51" fmla="*/ 346363 w 1378336"/>
                <a:gd name="connsiteY51" fmla="*/ 1676400 h 1940482"/>
                <a:gd name="connsiteX52" fmla="*/ 304800 w 1378336"/>
                <a:gd name="connsiteY52" fmla="*/ 1690254 h 1940482"/>
                <a:gd name="connsiteX53" fmla="*/ 263236 w 1378336"/>
                <a:gd name="connsiteY53" fmla="*/ 1676400 h 1940482"/>
                <a:gd name="connsiteX54" fmla="*/ 193963 w 1378336"/>
                <a:gd name="connsiteY54" fmla="*/ 1676400 h 194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78336" h="1940482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TextBox 537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en-US" sz="24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AC</a:t>
              </a:r>
              <a:endPara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43" name="Group 542"/>
          <p:cNvGrpSpPr/>
          <p:nvPr/>
        </p:nvGrpSpPr>
        <p:grpSpPr>
          <a:xfrm>
            <a:off x="4953000" y="3317318"/>
            <a:ext cx="1378336" cy="1940482"/>
            <a:chOff x="5347855" y="3325091"/>
            <a:chExt cx="1378336" cy="194048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544" name="Freeform 543"/>
            <p:cNvSpPr/>
            <p:nvPr/>
          </p:nvSpPr>
          <p:spPr>
            <a:xfrm>
              <a:off x="5347855" y="3325091"/>
              <a:ext cx="1378336" cy="1940482"/>
            </a:xfrm>
            <a:custGeom>
              <a:avLst/>
              <a:gdLst>
                <a:gd name="connsiteX0" fmla="*/ 193963 w 1378336"/>
                <a:gd name="connsiteY0" fmla="*/ 1676400 h 1940482"/>
                <a:gd name="connsiteX1" fmla="*/ 193963 w 1378336"/>
                <a:gd name="connsiteY1" fmla="*/ 1676400 h 1940482"/>
                <a:gd name="connsiteX2" fmla="*/ 124690 w 1378336"/>
                <a:gd name="connsiteY2" fmla="*/ 1579418 h 1940482"/>
                <a:gd name="connsiteX3" fmla="*/ 110836 w 1378336"/>
                <a:gd name="connsiteY3" fmla="*/ 1524000 h 1940482"/>
                <a:gd name="connsiteX4" fmla="*/ 83127 w 1378336"/>
                <a:gd name="connsiteY4" fmla="*/ 1440873 h 1940482"/>
                <a:gd name="connsiteX5" fmla="*/ 69272 w 1378336"/>
                <a:gd name="connsiteY5" fmla="*/ 1357745 h 1940482"/>
                <a:gd name="connsiteX6" fmla="*/ 55418 w 1378336"/>
                <a:gd name="connsiteY6" fmla="*/ 1246909 h 1940482"/>
                <a:gd name="connsiteX7" fmla="*/ 41563 w 1378336"/>
                <a:gd name="connsiteY7" fmla="*/ 1205345 h 1940482"/>
                <a:gd name="connsiteX8" fmla="*/ 27709 w 1378336"/>
                <a:gd name="connsiteY8" fmla="*/ 1149927 h 1940482"/>
                <a:gd name="connsiteX9" fmla="*/ 0 w 1378336"/>
                <a:gd name="connsiteY9" fmla="*/ 928254 h 1940482"/>
                <a:gd name="connsiteX10" fmla="*/ 13854 w 1378336"/>
                <a:gd name="connsiteY10" fmla="*/ 512618 h 1940482"/>
                <a:gd name="connsiteX11" fmla="*/ 41563 w 1378336"/>
                <a:gd name="connsiteY11" fmla="*/ 429491 h 1940482"/>
                <a:gd name="connsiteX12" fmla="*/ 83127 w 1378336"/>
                <a:gd name="connsiteY12" fmla="*/ 318654 h 1940482"/>
                <a:gd name="connsiteX13" fmla="*/ 110836 w 1378336"/>
                <a:gd name="connsiteY13" fmla="*/ 193964 h 1940482"/>
                <a:gd name="connsiteX14" fmla="*/ 124690 w 1378336"/>
                <a:gd name="connsiteY14" fmla="*/ 152400 h 1940482"/>
                <a:gd name="connsiteX15" fmla="*/ 152400 w 1378336"/>
                <a:gd name="connsiteY15" fmla="*/ 124691 h 1940482"/>
                <a:gd name="connsiteX16" fmla="*/ 221672 w 1378336"/>
                <a:gd name="connsiteY16" fmla="*/ 41564 h 1940482"/>
                <a:gd name="connsiteX17" fmla="*/ 263236 w 1378336"/>
                <a:gd name="connsiteY17" fmla="*/ 27709 h 1940482"/>
                <a:gd name="connsiteX18" fmla="*/ 387927 w 1378336"/>
                <a:gd name="connsiteY18" fmla="*/ 0 h 1940482"/>
                <a:gd name="connsiteX19" fmla="*/ 637309 w 1378336"/>
                <a:gd name="connsiteY19" fmla="*/ 13854 h 1940482"/>
                <a:gd name="connsiteX20" fmla="*/ 678872 w 1378336"/>
                <a:gd name="connsiteY20" fmla="*/ 27709 h 1940482"/>
                <a:gd name="connsiteX21" fmla="*/ 789709 w 1378336"/>
                <a:gd name="connsiteY21" fmla="*/ 96982 h 1940482"/>
                <a:gd name="connsiteX22" fmla="*/ 831272 w 1378336"/>
                <a:gd name="connsiteY22" fmla="*/ 138545 h 1940482"/>
                <a:gd name="connsiteX23" fmla="*/ 886690 w 1378336"/>
                <a:gd name="connsiteY23" fmla="*/ 180109 h 1940482"/>
                <a:gd name="connsiteX24" fmla="*/ 900545 w 1378336"/>
                <a:gd name="connsiteY24" fmla="*/ 235527 h 1940482"/>
                <a:gd name="connsiteX25" fmla="*/ 983672 w 1378336"/>
                <a:gd name="connsiteY25" fmla="*/ 387927 h 1940482"/>
                <a:gd name="connsiteX26" fmla="*/ 1039090 w 1378336"/>
                <a:gd name="connsiteY26" fmla="*/ 637309 h 1940482"/>
                <a:gd name="connsiteX27" fmla="*/ 1080654 w 1378336"/>
                <a:gd name="connsiteY27" fmla="*/ 734291 h 1940482"/>
                <a:gd name="connsiteX28" fmla="*/ 1122218 w 1378336"/>
                <a:gd name="connsiteY28" fmla="*/ 900545 h 1940482"/>
                <a:gd name="connsiteX29" fmla="*/ 1136072 w 1378336"/>
                <a:gd name="connsiteY29" fmla="*/ 955964 h 1940482"/>
                <a:gd name="connsiteX30" fmla="*/ 1163781 w 1378336"/>
                <a:gd name="connsiteY30" fmla="*/ 997527 h 1940482"/>
                <a:gd name="connsiteX31" fmla="*/ 1219200 w 1378336"/>
                <a:gd name="connsiteY31" fmla="*/ 1108364 h 1940482"/>
                <a:gd name="connsiteX32" fmla="*/ 1246909 w 1378336"/>
                <a:gd name="connsiteY32" fmla="*/ 1163782 h 1940482"/>
                <a:gd name="connsiteX33" fmla="*/ 1260763 w 1378336"/>
                <a:gd name="connsiteY33" fmla="*/ 1246909 h 1940482"/>
                <a:gd name="connsiteX34" fmla="*/ 1288472 w 1378336"/>
                <a:gd name="connsiteY34" fmla="*/ 1302327 h 1940482"/>
                <a:gd name="connsiteX35" fmla="*/ 1316181 w 1378336"/>
                <a:gd name="connsiteY35" fmla="*/ 1371600 h 1940482"/>
                <a:gd name="connsiteX36" fmla="*/ 1330036 w 1378336"/>
                <a:gd name="connsiteY36" fmla="*/ 1440873 h 1940482"/>
                <a:gd name="connsiteX37" fmla="*/ 1343890 w 1378336"/>
                <a:gd name="connsiteY37" fmla="*/ 1482436 h 1940482"/>
                <a:gd name="connsiteX38" fmla="*/ 1357745 w 1378336"/>
                <a:gd name="connsiteY38" fmla="*/ 1551709 h 1940482"/>
                <a:gd name="connsiteX39" fmla="*/ 1371600 w 1378336"/>
                <a:gd name="connsiteY39" fmla="*/ 1607127 h 1940482"/>
                <a:gd name="connsiteX40" fmla="*/ 1316181 w 1378336"/>
                <a:gd name="connsiteY40" fmla="*/ 1898073 h 1940482"/>
                <a:gd name="connsiteX41" fmla="*/ 1274618 w 1378336"/>
                <a:gd name="connsiteY41" fmla="*/ 1911927 h 1940482"/>
                <a:gd name="connsiteX42" fmla="*/ 1233054 w 1378336"/>
                <a:gd name="connsiteY42" fmla="*/ 1939636 h 1940482"/>
                <a:gd name="connsiteX43" fmla="*/ 1011381 w 1378336"/>
                <a:gd name="connsiteY43" fmla="*/ 1911927 h 1940482"/>
                <a:gd name="connsiteX44" fmla="*/ 928254 w 1378336"/>
                <a:gd name="connsiteY44" fmla="*/ 1856509 h 1940482"/>
                <a:gd name="connsiteX45" fmla="*/ 886690 w 1378336"/>
                <a:gd name="connsiteY45" fmla="*/ 1828800 h 1940482"/>
                <a:gd name="connsiteX46" fmla="*/ 817418 w 1378336"/>
                <a:gd name="connsiteY46" fmla="*/ 1731818 h 1940482"/>
                <a:gd name="connsiteX47" fmla="*/ 734290 w 1378336"/>
                <a:gd name="connsiteY47" fmla="*/ 1690254 h 1940482"/>
                <a:gd name="connsiteX48" fmla="*/ 678872 w 1378336"/>
                <a:gd name="connsiteY48" fmla="*/ 1662545 h 1940482"/>
                <a:gd name="connsiteX49" fmla="*/ 568036 w 1378336"/>
                <a:gd name="connsiteY49" fmla="*/ 1634836 h 1940482"/>
                <a:gd name="connsiteX50" fmla="*/ 429490 w 1378336"/>
                <a:gd name="connsiteY50" fmla="*/ 1648691 h 1940482"/>
                <a:gd name="connsiteX51" fmla="*/ 346363 w 1378336"/>
                <a:gd name="connsiteY51" fmla="*/ 1676400 h 1940482"/>
                <a:gd name="connsiteX52" fmla="*/ 304800 w 1378336"/>
                <a:gd name="connsiteY52" fmla="*/ 1690254 h 1940482"/>
                <a:gd name="connsiteX53" fmla="*/ 263236 w 1378336"/>
                <a:gd name="connsiteY53" fmla="*/ 1676400 h 1940482"/>
                <a:gd name="connsiteX54" fmla="*/ 193963 w 1378336"/>
                <a:gd name="connsiteY54" fmla="*/ 1676400 h 194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78336" h="1940482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TextBox 544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en-US" sz="24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AC</a:t>
              </a:r>
              <a:endPara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540" name="TextBox 539"/>
          <p:cNvSpPr txBox="1"/>
          <p:nvPr/>
        </p:nvSpPr>
        <p:spPr>
          <a:xfrm>
            <a:off x="4655019" y="5562600"/>
            <a:ext cx="107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ATP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41" name="TextBox 540"/>
          <p:cNvSpPr txBox="1"/>
          <p:nvPr/>
        </p:nvSpPr>
        <p:spPr>
          <a:xfrm>
            <a:off x="5181600" y="4495800"/>
            <a:ext cx="117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cAMP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78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L -0.00156 0.05232 " pathEditMode="relative" ptsTypes="AA">
                                      <p:cBhvr>
                                        <p:cTn id="16" dur="2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3495 L 0.04097 -0.083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243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02431 0.07662 " pathEditMode="relative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88889E-6 L 0.30903 0.00023 " pathEditMode="relative" ptsTypes="AA">
                                      <p:cBhvr>
                                        <p:cTn id="31" dur="2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18519E-6 L 0.12726 0.00023 " pathEditMode="relative" ptsTypes="AA">
                                      <p:cBhvr>
                                        <p:cTn id="33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C 0.00902 -0.0176 0.01232 -0.04746 0.01527 -0.07107 C 0.01684 -0.08426 0.01632 -0.09375 0.02135 -0.10348 C 0.02326 -0.11505 0.02378 -0.11783 0.02743 -0.12732 C 0.02951 -0.13287 0.03333 -0.14468 0.03333 -0.14445 " pathEditMode="relative" rAng="0" ptsTypes="ffffA">
                                      <p:cBhvr>
                                        <p:cTn id="44" dur="2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785 0.15949 " pathEditMode="relative" ptsTypes="AA">
                                      <p:cBhvr>
                                        <p:cTn id="54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0" animBg="1"/>
      <p:bldP spid="2" grpId="0"/>
      <p:bldP spid="2" grpId="1"/>
      <p:bldP spid="525" grpId="0"/>
      <p:bldP spid="525" grpId="1"/>
      <p:bldP spid="540" grpId="0"/>
      <p:bldP spid="540" grpId="1"/>
      <p:bldP spid="541" grpId="0"/>
      <p:bldP spid="54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Rectangle 55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6" name="Freeform 475"/>
          <p:cNvSpPr/>
          <p:nvPr/>
        </p:nvSpPr>
        <p:spPr>
          <a:xfrm>
            <a:off x="1265257" y="2750127"/>
            <a:ext cx="290946" cy="263237"/>
          </a:xfrm>
          <a:custGeom>
            <a:avLst/>
            <a:gdLst>
              <a:gd name="connsiteX0" fmla="*/ 0 w 290946"/>
              <a:gd name="connsiteY0" fmla="*/ 221673 h 263237"/>
              <a:gd name="connsiteX1" fmla="*/ 152400 w 290946"/>
              <a:gd name="connsiteY1" fmla="*/ 263237 h 263237"/>
              <a:gd name="connsiteX2" fmla="*/ 263237 w 290946"/>
              <a:gd name="connsiteY2" fmla="*/ 221673 h 263237"/>
              <a:gd name="connsiteX3" fmla="*/ 290946 w 290946"/>
              <a:gd name="connsiteY3" fmla="*/ 152400 h 263237"/>
              <a:gd name="connsiteX4" fmla="*/ 263237 w 290946"/>
              <a:gd name="connsiteY4" fmla="*/ 0 h 263237"/>
              <a:gd name="connsiteX5" fmla="*/ 124691 w 290946"/>
              <a:gd name="connsiteY5" fmla="*/ 55418 h 263237"/>
              <a:gd name="connsiteX6" fmla="*/ 96982 w 290946"/>
              <a:gd name="connsiteY6" fmla="*/ 96982 h 263237"/>
              <a:gd name="connsiteX7" fmla="*/ 55419 w 290946"/>
              <a:gd name="connsiteY7" fmla="*/ 138546 h 263237"/>
              <a:gd name="connsiteX8" fmla="*/ 0 w 290946"/>
              <a:gd name="connsiteY8" fmla="*/ 221673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946" h="263237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Group 148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478" name="Freeform 477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149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481" name="Freeform 480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152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484" name="Freeform 483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152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487" name="Freeform 486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Group 152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490" name="Freeform 489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152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493" name="Freeform 492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152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496" name="Freeform 495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8" name="Can 497"/>
          <p:cNvSpPr/>
          <p:nvPr/>
        </p:nvSpPr>
        <p:spPr>
          <a:xfrm>
            <a:off x="1016520" y="35031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Can 498"/>
          <p:cNvSpPr/>
          <p:nvPr/>
        </p:nvSpPr>
        <p:spPr>
          <a:xfrm>
            <a:off x="773421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Can 499"/>
          <p:cNvSpPr/>
          <p:nvPr/>
        </p:nvSpPr>
        <p:spPr>
          <a:xfrm>
            <a:off x="1321320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Can 500"/>
          <p:cNvSpPr/>
          <p:nvPr/>
        </p:nvSpPr>
        <p:spPr>
          <a:xfrm>
            <a:off x="1473720" y="39603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Can 501"/>
          <p:cNvSpPr/>
          <p:nvPr/>
        </p:nvSpPr>
        <p:spPr>
          <a:xfrm>
            <a:off x="13068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reeform 503"/>
          <p:cNvSpPr/>
          <p:nvPr/>
        </p:nvSpPr>
        <p:spPr>
          <a:xfrm>
            <a:off x="788986" y="3576044"/>
            <a:ext cx="199180" cy="427919"/>
          </a:xfrm>
          <a:custGeom>
            <a:avLst/>
            <a:gdLst>
              <a:gd name="connsiteX0" fmla="*/ 74490 w 199180"/>
              <a:gd name="connsiteY0" fmla="*/ 427919 h 427919"/>
              <a:gd name="connsiteX1" fmla="*/ 5217 w 199180"/>
              <a:gd name="connsiteY1" fmla="*/ 12283 h 427919"/>
              <a:gd name="connsiteX2" fmla="*/ 199180 w 199180"/>
              <a:gd name="connsiteY2" fmla="*/ 150828 h 4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180" h="427919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reeform 504"/>
          <p:cNvSpPr/>
          <p:nvPr/>
        </p:nvSpPr>
        <p:spPr>
          <a:xfrm>
            <a:off x="1168276" y="3879272"/>
            <a:ext cx="318654" cy="263237"/>
          </a:xfrm>
          <a:custGeom>
            <a:avLst/>
            <a:gdLst>
              <a:gd name="connsiteX0" fmla="*/ 0 w 318654"/>
              <a:gd name="connsiteY0" fmla="*/ 263237 h 263237"/>
              <a:gd name="connsiteX1" fmla="*/ 166254 w 318654"/>
              <a:gd name="connsiteY1" fmla="*/ 0 h 263237"/>
              <a:gd name="connsiteX2" fmla="*/ 318654 w 318654"/>
              <a:gd name="connsiteY2" fmla="*/ 263237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654" h="263237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reeform 505"/>
          <p:cNvSpPr/>
          <p:nvPr/>
        </p:nvSpPr>
        <p:spPr>
          <a:xfrm>
            <a:off x="1514639" y="3464836"/>
            <a:ext cx="182252" cy="525273"/>
          </a:xfrm>
          <a:custGeom>
            <a:avLst/>
            <a:gdLst>
              <a:gd name="connsiteX0" fmla="*/ 0 w 182252"/>
              <a:gd name="connsiteY0" fmla="*/ 206618 h 525273"/>
              <a:gd name="connsiteX1" fmla="*/ 166255 w 182252"/>
              <a:gd name="connsiteY1" fmla="*/ 12655 h 525273"/>
              <a:gd name="connsiteX2" fmla="*/ 166255 w 182252"/>
              <a:gd name="connsiteY2" fmla="*/ 525273 h 52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252" h="525273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reeform 506"/>
          <p:cNvSpPr/>
          <p:nvPr/>
        </p:nvSpPr>
        <p:spPr>
          <a:xfrm>
            <a:off x="685800" y="4959927"/>
            <a:ext cx="1022807" cy="678873"/>
          </a:xfrm>
          <a:custGeom>
            <a:avLst/>
            <a:gdLst>
              <a:gd name="connsiteX0" fmla="*/ 302366 w 1022807"/>
              <a:gd name="connsiteY0" fmla="*/ 0 h 678873"/>
              <a:gd name="connsiteX1" fmla="*/ 80694 w 1022807"/>
              <a:gd name="connsiteY1" fmla="*/ 110836 h 678873"/>
              <a:gd name="connsiteX2" fmla="*/ 80694 w 1022807"/>
              <a:gd name="connsiteY2" fmla="*/ 110836 h 678873"/>
              <a:gd name="connsiteX3" fmla="*/ 66839 w 1022807"/>
              <a:gd name="connsiteY3" fmla="*/ 263236 h 678873"/>
              <a:gd name="connsiteX4" fmla="*/ 1022803 w 1022807"/>
              <a:gd name="connsiteY4" fmla="*/ 263236 h 678873"/>
              <a:gd name="connsiteX5" fmla="*/ 52985 w 1022807"/>
              <a:gd name="connsiteY5" fmla="*/ 401782 h 678873"/>
              <a:gd name="connsiteX6" fmla="*/ 995094 w 1022807"/>
              <a:gd name="connsiteY6" fmla="*/ 457200 h 678873"/>
              <a:gd name="connsiteX7" fmla="*/ 219239 w 1022807"/>
              <a:gd name="connsiteY7" fmla="*/ 540327 h 678873"/>
              <a:gd name="connsiteX8" fmla="*/ 981239 w 1022807"/>
              <a:gd name="connsiteY8" fmla="*/ 581891 h 678873"/>
              <a:gd name="connsiteX9" fmla="*/ 773421 w 1022807"/>
              <a:gd name="connsiteY9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2807" h="678873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reeform 507"/>
          <p:cNvSpPr/>
          <p:nvPr/>
        </p:nvSpPr>
        <p:spPr>
          <a:xfrm>
            <a:off x="728938" y="2964872"/>
            <a:ext cx="763512" cy="568037"/>
          </a:xfrm>
          <a:custGeom>
            <a:avLst/>
            <a:gdLst>
              <a:gd name="connsiteX0" fmla="*/ 494756 w 763512"/>
              <a:gd name="connsiteY0" fmla="*/ 568037 h 568037"/>
              <a:gd name="connsiteX1" fmla="*/ 494756 w 763512"/>
              <a:gd name="connsiteY1" fmla="*/ 471055 h 568037"/>
              <a:gd name="connsiteX2" fmla="*/ 37556 w 763512"/>
              <a:gd name="connsiteY2" fmla="*/ 471055 h 568037"/>
              <a:gd name="connsiteX3" fmla="*/ 106828 w 763512"/>
              <a:gd name="connsiteY3" fmla="*/ 290946 h 568037"/>
              <a:gd name="connsiteX4" fmla="*/ 744138 w 763512"/>
              <a:gd name="connsiteY4" fmla="*/ 318655 h 568037"/>
              <a:gd name="connsiteX5" fmla="*/ 536319 w 763512"/>
              <a:gd name="connsiteY5" fmla="*/ 0 h 5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512" h="568037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Moon 508"/>
          <p:cNvSpPr/>
          <p:nvPr/>
        </p:nvSpPr>
        <p:spPr>
          <a:xfrm rot="13476248">
            <a:off x="1331662" y="2748242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reeform 509"/>
          <p:cNvSpPr/>
          <p:nvPr/>
        </p:nvSpPr>
        <p:spPr>
          <a:xfrm>
            <a:off x="1002020" y="2673927"/>
            <a:ext cx="277091" cy="318655"/>
          </a:xfrm>
          <a:custGeom>
            <a:avLst/>
            <a:gdLst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77091 w 346364"/>
              <a:gd name="connsiteY4" fmla="*/ 83127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21673 w 346364"/>
              <a:gd name="connsiteY4" fmla="*/ 96981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277091"/>
              <a:gd name="connsiteY0" fmla="*/ 318655 h 318655"/>
              <a:gd name="connsiteX1" fmla="*/ 41564 w 277091"/>
              <a:gd name="connsiteY1" fmla="*/ 235527 h 318655"/>
              <a:gd name="connsiteX2" fmla="*/ 0 w 277091"/>
              <a:gd name="connsiteY2" fmla="*/ 138545 h 318655"/>
              <a:gd name="connsiteX3" fmla="*/ 124691 w 277091"/>
              <a:gd name="connsiteY3" fmla="*/ 0 h 318655"/>
              <a:gd name="connsiteX4" fmla="*/ 221673 w 277091"/>
              <a:gd name="connsiteY4" fmla="*/ 96981 h 318655"/>
              <a:gd name="connsiteX5" fmla="*/ 249382 w 277091"/>
              <a:gd name="connsiteY5" fmla="*/ 193964 h 318655"/>
              <a:gd name="connsiteX6" fmla="*/ 277091 w 277091"/>
              <a:gd name="connsiteY6" fmla="*/ 318655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318655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Moon 510"/>
          <p:cNvSpPr/>
          <p:nvPr/>
        </p:nvSpPr>
        <p:spPr>
          <a:xfrm rot="19995165">
            <a:off x="900859" y="2679441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0" name="Group 529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524" name="Group 523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516" name="Freeform 515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avLst/>
                <a:gdLst>
                  <a:gd name="connsiteX0" fmla="*/ 69272 w 117942"/>
                  <a:gd name="connsiteY0" fmla="*/ 443346 h 443346"/>
                  <a:gd name="connsiteX1" fmla="*/ 27709 w 117942"/>
                  <a:gd name="connsiteY1" fmla="*/ 374073 h 443346"/>
                  <a:gd name="connsiteX2" fmla="*/ 13854 w 117942"/>
                  <a:gd name="connsiteY2" fmla="*/ 332510 h 443346"/>
                  <a:gd name="connsiteX3" fmla="*/ 41563 w 117942"/>
                  <a:gd name="connsiteY3" fmla="*/ 304800 h 443346"/>
                  <a:gd name="connsiteX4" fmla="*/ 83127 w 117942"/>
                  <a:gd name="connsiteY4" fmla="*/ 290946 h 443346"/>
                  <a:gd name="connsiteX5" fmla="*/ 96981 w 117942"/>
                  <a:gd name="connsiteY5" fmla="*/ 180110 h 443346"/>
                  <a:gd name="connsiteX6" fmla="*/ 13854 w 117942"/>
                  <a:gd name="connsiteY6" fmla="*/ 152400 h 443346"/>
                  <a:gd name="connsiteX7" fmla="*/ 0 w 117942"/>
                  <a:gd name="connsiteY7" fmla="*/ 110837 h 443346"/>
                  <a:gd name="connsiteX8" fmla="*/ 27709 w 117942"/>
                  <a:gd name="connsiteY8" fmla="*/ 0 h 443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42" h="443346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1" name="Group 520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517" name="Rounded Rectangle 516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l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" name="TextBox 512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FF00"/>
                      </a:solidFill>
                      <a:latin typeface="Symbol" pitchFamily="18" charset="2"/>
                    </a:rPr>
                    <a:t>g</a:t>
                  </a:r>
                </a:p>
              </p:txBody>
            </p:sp>
          </p:grpSp>
        </p:grpSp>
        <p:grpSp>
          <p:nvGrpSpPr>
            <p:cNvPr id="522" name="Group 521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518" name="Rounded Rectangle 517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TextBox 513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FF00"/>
                    </a:solidFill>
                    <a:latin typeface="Symbol" pitchFamily="18" charset="2"/>
                  </a:rPr>
                  <a:t>b</a:t>
                </a:r>
              </a:p>
            </p:txBody>
          </p:sp>
        </p:grpSp>
      </p:grpSp>
      <p:grpSp>
        <p:nvGrpSpPr>
          <p:cNvPr id="532" name="Group 531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515" name="Freeform 514"/>
            <p:cNvSpPr/>
            <p:nvPr/>
          </p:nvSpPr>
          <p:spPr>
            <a:xfrm>
              <a:off x="2091959" y="4121727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5" name="Group 474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512" name="Rounded Rectangle 511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TextBox 518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Symbol" pitchFamily="18" charset="2"/>
                  </a:rPr>
                  <a:t>a</a:t>
                </a:r>
                <a:endParaRPr lang="en-US" sz="2400" b="1" dirty="0">
                  <a:solidFill>
                    <a:srgbClr val="FFFF00"/>
                  </a:solidFill>
                  <a:latin typeface="Symbol" pitchFamily="18" charset="2"/>
                </a:endParaRPr>
              </a:p>
            </p:txBody>
          </p:sp>
        </p:grpSp>
      </p:grpSp>
      <p:sp>
        <p:nvSpPr>
          <p:cNvPr id="535" name="Can 534"/>
          <p:cNvSpPr/>
          <p:nvPr/>
        </p:nvSpPr>
        <p:spPr>
          <a:xfrm>
            <a:off x="685800" y="3962400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Can 502"/>
          <p:cNvSpPr/>
          <p:nvPr/>
        </p:nvSpPr>
        <p:spPr>
          <a:xfrm>
            <a:off x="10020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Title 5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Phosphatidylinositol pathway</a:t>
            </a:r>
            <a:endParaRPr lang="en-US" dirty="0"/>
          </a:p>
        </p:txBody>
      </p:sp>
      <p:sp>
        <p:nvSpPr>
          <p:cNvPr id="472" name="Oval 471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GDP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GTP</a:t>
            </a:r>
            <a:endParaRPr lang="en-US" b="1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523" name="Group 522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3" name="Group 2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526" name="Group 525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527" name="Rounded Rectangle 526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l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TextBox 527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  <a:endParaRPr lang="en-US" sz="2400" b="1" dirty="0">
                    <a:solidFill>
                      <a:srgbClr val="FFFF00"/>
                    </a:solidFill>
                    <a:latin typeface="Symbol" pitchFamily="18" charset="2"/>
                  </a:endParaRPr>
                </a:p>
              </p:txBody>
            </p:sp>
          </p:grpSp>
          <p:sp>
            <p:nvSpPr>
              <p:cNvPr id="529" name="TextBox 528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n w="1905"/>
                    <a:solidFill>
                      <a:srgbClr val="FF3399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GTP</a:t>
                </a:r>
                <a:endParaRPr lang="en-US" b="1" dirty="0">
                  <a:ln w="1905"/>
                  <a:solidFill>
                    <a:srgbClr val="FF33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31" name="Freeform 530"/>
            <p:cNvSpPr/>
            <p:nvPr/>
          </p:nvSpPr>
          <p:spPr>
            <a:xfrm>
              <a:off x="3567439" y="4114800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4" name="TextBox 533"/>
          <p:cNvSpPr txBox="1"/>
          <p:nvPr/>
        </p:nvSpPr>
        <p:spPr>
          <a:xfrm>
            <a:off x="3507802" y="1371600"/>
            <a:ext cx="5093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G</a:t>
            </a:r>
            <a:r>
              <a:rPr lang="el-GR" sz="2000" dirty="0" smtClean="0"/>
              <a:t>α</a:t>
            </a:r>
            <a:r>
              <a:rPr lang="en-US" sz="2000" dirty="0" smtClean="0"/>
              <a:t>q/11 binds to Phospholipase C (PLC) and catalyzes the cleavage of phosphatidylinositol </a:t>
            </a:r>
            <a:r>
              <a:rPr lang="en-US" sz="2000" dirty="0"/>
              <a:t>4,5-biphosphate (PIP2) into the second messengers inositol (1,4,5) </a:t>
            </a:r>
            <a:r>
              <a:rPr lang="en-US" sz="2000" dirty="0" err="1"/>
              <a:t>trisphosphate</a:t>
            </a:r>
            <a:r>
              <a:rPr lang="en-US" sz="2000" dirty="0"/>
              <a:t> (IP3) and </a:t>
            </a:r>
            <a:r>
              <a:rPr lang="en-US" sz="2000" dirty="0" err="1"/>
              <a:t>diacylglycerol</a:t>
            </a:r>
            <a:r>
              <a:rPr lang="en-US" sz="2000" dirty="0"/>
              <a:t> (DAG).</a:t>
            </a:r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542" name="Group 541"/>
          <p:cNvGrpSpPr/>
          <p:nvPr/>
        </p:nvGrpSpPr>
        <p:grpSpPr>
          <a:xfrm>
            <a:off x="5206691" y="4343400"/>
            <a:ext cx="1031614" cy="1064215"/>
            <a:chOff x="5206691" y="4422351"/>
            <a:chExt cx="1031614" cy="1064215"/>
          </a:xfrm>
        </p:grpSpPr>
        <p:sp>
          <p:nvSpPr>
            <p:cNvPr id="474" name="Chord 473"/>
            <p:cNvSpPr/>
            <p:nvPr/>
          </p:nvSpPr>
          <p:spPr>
            <a:xfrm rot="17528308">
              <a:off x="5190390" y="4438652"/>
              <a:ext cx="1064215" cy="1031614"/>
            </a:xfrm>
            <a:prstGeom prst="chord">
              <a:avLst/>
            </a:prstGeom>
            <a:solidFill>
              <a:srgbClr val="CC0099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TextBox 532"/>
            <p:cNvSpPr txBox="1"/>
            <p:nvPr/>
          </p:nvSpPr>
          <p:spPr>
            <a:xfrm>
              <a:off x="5385131" y="4876800"/>
              <a:ext cx="839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b="1" spc="50" dirty="0" smtClean="0">
                  <a:ln w="11430"/>
                  <a:solidFill>
                    <a:schemeClr val="accent3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PLC</a:t>
              </a:r>
              <a:endParaRPr lang="en-US" b="1" spc="50" dirty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>
            <a:off x="5216786" y="4343400"/>
            <a:ext cx="1031614" cy="1064215"/>
            <a:chOff x="5902586" y="4343400"/>
            <a:chExt cx="1031614" cy="1064215"/>
          </a:xfrm>
        </p:grpSpPr>
        <p:sp>
          <p:nvSpPr>
            <p:cNvPr id="548" name="Chord 547"/>
            <p:cNvSpPr/>
            <p:nvPr/>
          </p:nvSpPr>
          <p:spPr>
            <a:xfrm rot="17528308">
              <a:off x="5886285" y="4359701"/>
              <a:ext cx="1064215" cy="1031614"/>
            </a:xfrm>
            <a:prstGeom prst="chord">
              <a:avLst/>
            </a:prstGeom>
            <a:solidFill>
              <a:srgbClr val="CC0099"/>
            </a:soli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549" name="TextBox 548"/>
            <p:cNvSpPr txBox="1"/>
            <p:nvPr/>
          </p:nvSpPr>
          <p:spPr>
            <a:xfrm>
              <a:off x="6081026" y="4797849"/>
              <a:ext cx="839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b="1" spc="50" dirty="0" smtClean="0">
                  <a:ln w="11430"/>
                  <a:solidFill>
                    <a:schemeClr val="accent3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PLC</a:t>
              </a:r>
              <a:endParaRPr lang="en-US" b="1" spc="50" dirty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50" name="Freeform 549"/>
          <p:cNvSpPr/>
          <p:nvPr/>
        </p:nvSpPr>
        <p:spPr>
          <a:xfrm>
            <a:off x="7204364" y="4225636"/>
            <a:ext cx="277091" cy="775855"/>
          </a:xfrm>
          <a:custGeom>
            <a:avLst/>
            <a:gdLst>
              <a:gd name="connsiteX0" fmla="*/ 0 w 277091"/>
              <a:gd name="connsiteY0" fmla="*/ 0 h 775855"/>
              <a:gd name="connsiteX1" fmla="*/ 13854 w 277091"/>
              <a:gd name="connsiteY1" fmla="*/ 235528 h 775855"/>
              <a:gd name="connsiteX2" fmla="*/ 152400 w 277091"/>
              <a:gd name="connsiteY2" fmla="*/ 484909 h 775855"/>
              <a:gd name="connsiteX3" fmla="*/ 152400 w 277091"/>
              <a:gd name="connsiteY3" fmla="*/ 775855 h 775855"/>
              <a:gd name="connsiteX4" fmla="*/ 152400 w 277091"/>
              <a:gd name="connsiteY4" fmla="*/ 471055 h 775855"/>
              <a:gd name="connsiteX5" fmla="*/ 277091 w 277091"/>
              <a:gd name="connsiteY5" fmla="*/ 249382 h 775855"/>
              <a:gd name="connsiteX6" fmla="*/ 277091 w 277091"/>
              <a:gd name="connsiteY6" fmla="*/ 27709 h 77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775855">
                <a:moveTo>
                  <a:pt x="0" y="0"/>
                </a:moveTo>
                <a:lnTo>
                  <a:pt x="13854" y="235528"/>
                </a:lnTo>
                <a:lnTo>
                  <a:pt x="152400" y="484909"/>
                </a:lnTo>
                <a:lnTo>
                  <a:pt x="152400" y="775855"/>
                </a:lnTo>
                <a:lnTo>
                  <a:pt x="152400" y="471055"/>
                </a:lnTo>
                <a:lnTo>
                  <a:pt x="277091" y="249382"/>
                </a:lnTo>
                <a:lnTo>
                  <a:pt x="277091" y="27709"/>
                </a:lnTo>
              </a:path>
            </a:pathLst>
          </a:cu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TextBox 555"/>
          <p:cNvSpPr txBox="1"/>
          <p:nvPr/>
        </p:nvSpPr>
        <p:spPr>
          <a:xfrm>
            <a:off x="7622481" y="4038600"/>
            <a:ext cx="83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DAG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62" name="TextBox 561"/>
          <p:cNvSpPr txBox="1"/>
          <p:nvPr/>
        </p:nvSpPr>
        <p:spPr>
          <a:xfrm>
            <a:off x="8162038" y="4848999"/>
            <a:ext cx="83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IP3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6934200" y="3810000"/>
            <a:ext cx="93010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PIP2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68" name="Group 567"/>
          <p:cNvGrpSpPr/>
          <p:nvPr/>
        </p:nvGrpSpPr>
        <p:grpSpPr>
          <a:xfrm>
            <a:off x="7219912" y="4800598"/>
            <a:ext cx="1504499" cy="1061836"/>
            <a:chOff x="7219910" y="4800600"/>
            <a:chExt cx="1609766" cy="1181100"/>
          </a:xfrm>
        </p:grpSpPr>
        <p:grpSp>
          <p:nvGrpSpPr>
            <p:cNvPr id="564" name="Group 563"/>
            <p:cNvGrpSpPr/>
            <p:nvPr/>
          </p:nvGrpSpPr>
          <p:grpSpPr>
            <a:xfrm>
              <a:off x="7239000" y="4800600"/>
              <a:ext cx="1375246" cy="1181100"/>
              <a:chOff x="7239000" y="4800600"/>
              <a:chExt cx="1375246" cy="1181100"/>
            </a:xfrm>
          </p:grpSpPr>
          <p:sp>
            <p:nvSpPr>
              <p:cNvPr id="551" name="Oval 550"/>
              <p:cNvSpPr/>
              <p:nvPr/>
            </p:nvSpPr>
            <p:spPr>
              <a:xfrm>
                <a:off x="7239000" y="5029200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Hexagon 551"/>
              <p:cNvSpPr/>
              <p:nvPr/>
            </p:nvSpPr>
            <p:spPr>
              <a:xfrm>
                <a:off x="7391400" y="5410200"/>
                <a:ext cx="666795" cy="571500"/>
              </a:xfrm>
              <a:prstGeom prst="hexagon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4" name="Straight Connector 553"/>
              <p:cNvCxnSpPr>
                <a:stCxn id="552" idx="3"/>
              </p:cNvCxnSpPr>
              <p:nvPr/>
            </p:nvCxnSpPr>
            <p:spPr>
              <a:xfrm flipH="1" flipV="1">
                <a:off x="7384367" y="5351703"/>
                <a:ext cx="7033" cy="344247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/>
              <p:cNvCxnSpPr/>
              <p:nvPr/>
            </p:nvCxnSpPr>
            <p:spPr>
              <a:xfrm flipH="1" flipV="1">
                <a:off x="7917767" y="5065953"/>
                <a:ext cx="7033" cy="344247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59" name="Oval 558"/>
              <p:cNvSpPr/>
              <p:nvPr/>
            </p:nvSpPr>
            <p:spPr>
              <a:xfrm>
                <a:off x="7788019" y="4800600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1" name="Straight Connector 560"/>
              <p:cNvCxnSpPr/>
              <p:nvPr/>
            </p:nvCxnSpPr>
            <p:spPr>
              <a:xfrm rot="16380000" flipH="1" flipV="1">
                <a:off x="8194448" y="5545570"/>
                <a:ext cx="7311" cy="331140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0" name="Oval 559"/>
              <p:cNvSpPr/>
              <p:nvPr/>
            </p:nvSpPr>
            <p:spPr>
              <a:xfrm>
                <a:off x="8325065" y="5580462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5" name="TextBox 564"/>
            <p:cNvSpPr txBox="1"/>
            <p:nvPr/>
          </p:nvSpPr>
          <p:spPr>
            <a:xfrm>
              <a:off x="7219910" y="5001491"/>
              <a:ext cx="55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566" name="TextBox 565"/>
            <p:cNvSpPr txBox="1"/>
            <p:nvPr/>
          </p:nvSpPr>
          <p:spPr>
            <a:xfrm>
              <a:off x="7772400" y="4812268"/>
              <a:ext cx="55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567" name="TextBox 566"/>
            <p:cNvSpPr txBox="1"/>
            <p:nvPr/>
          </p:nvSpPr>
          <p:spPr>
            <a:xfrm>
              <a:off x="8277186" y="5548279"/>
              <a:ext cx="552490" cy="410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P</a:t>
              </a:r>
              <a:endParaRPr lang="en-US" dirty="0"/>
            </a:p>
          </p:txBody>
        </p:sp>
      </p:grpSp>
      <p:sp>
        <p:nvSpPr>
          <p:cNvPr id="569" name="TextBox 568"/>
          <p:cNvSpPr txBox="1"/>
          <p:nvPr/>
        </p:nvSpPr>
        <p:spPr>
          <a:xfrm>
            <a:off x="5861799" y="6378150"/>
            <a:ext cx="285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sarcoplasmic reticulum…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0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L -0.00156 0.05232 " pathEditMode="relative" ptsTypes="AA">
                                      <p:cBhvr>
                                        <p:cTn id="11" dur="2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3495 L 0.04097 -0.08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24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02431 0.07662 " pathEditMode="relative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88889E-6 L 0.30903 0.00023 " pathEditMode="relative" ptsTypes="AA">
                                      <p:cBhvr>
                                        <p:cTn id="26" dur="2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18519E-6 L 0.12726 0.00023 " pathEditMode="relative" ptsTypes="AA">
                                      <p:cBhvr>
                                        <p:cTn id="28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7118 0.00023 " pathEditMode="relative" ptsTypes="AA">
                                      <p:cBhvr>
                                        <p:cTn id="38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13941 0.00023 " pathEditMode="relative" ptsTypes="AA">
                                      <p:cBhvr>
                                        <p:cTn id="45" dur="2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1991 C -0.00521 -0.01366 -0.00782 -0.00533 -0.01198 0.00231 C -0.01563 0.00926 -0.02032 0.01227 -0.025 0.01643 C -0.02917 0.02477 -0.02518 0.01852 -0.03455 0.02453 C -0.04931 0.03403 -0.05261 0.03634 -0.06927 0.03865 C -0.08872 0.04629 -0.12865 0.04467 -0.12865 0.0449 C -0.13802 0.0493 -0.14705 0.05115 -0.15677 0.05278 C -0.16459 0.05787 -0.16945 0.06805 -0.17518 0.07916 C -0.17552 0.08125 -0.17552 0.08356 -0.17622 0.08518 C -0.17709 0.08703 -0.17934 0.08912 -0.17934 0.08935 " pathEditMode="relative" rAng="0" ptsTypes="fffffffffA">
                                      <p:cBhvr>
                                        <p:cTn id="50" dur="2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546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0" animBg="1"/>
      <p:bldP spid="2" grpId="0"/>
      <p:bldP spid="2" grpId="1"/>
      <p:bldP spid="525" grpId="0"/>
      <p:bldP spid="525" grpId="1"/>
      <p:bldP spid="550" grpId="0" animBg="1"/>
      <p:bldP spid="556" grpId="0"/>
      <p:bldP spid="562" grpId="0"/>
      <p:bldP spid="563" grpId="0"/>
      <p:bldP spid="5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Major classes of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A (or 1) (Rhodopsin-like)</a:t>
            </a:r>
          </a:p>
          <a:p>
            <a:r>
              <a:rPr lang="en-US" dirty="0"/>
              <a:t>Class B (or 2) (Secretin receptor family)</a:t>
            </a:r>
          </a:p>
          <a:p>
            <a:r>
              <a:rPr lang="en-US" dirty="0"/>
              <a:t>Class C (or 3) (Metabotropic glutamate/pheromone)</a:t>
            </a:r>
          </a:p>
          <a:p>
            <a:r>
              <a:rPr lang="en-US" dirty="0"/>
              <a:t>Class D (or 4) (Fungal mating pheromone receptors)</a:t>
            </a:r>
          </a:p>
          <a:p>
            <a:r>
              <a:rPr lang="en-US" dirty="0"/>
              <a:t>Class E (or 5) (Cyclic AMP receptors)</a:t>
            </a:r>
          </a:p>
          <a:p>
            <a:r>
              <a:rPr lang="en-US" dirty="0"/>
              <a:t>Class F (or 6) (Frizzled/Smoothened)</a:t>
            </a:r>
          </a:p>
        </p:txBody>
      </p:sp>
    </p:spTree>
    <p:extLst>
      <p:ext uri="{BB962C8B-B14F-4D97-AF65-F5344CB8AC3E}">
        <p14:creationId xmlns:p14="http://schemas.microsoft.com/office/powerpoint/2010/main" val="2853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Rectangle 56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 tyrosine kinase</a:t>
            </a:r>
            <a:endParaRPr lang="en-US" dirty="0"/>
          </a:p>
        </p:txBody>
      </p:sp>
      <p:grpSp>
        <p:nvGrpSpPr>
          <p:cNvPr id="555" name="Group 554"/>
          <p:cNvGrpSpPr/>
          <p:nvPr/>
        </p:nvGrpSpPr>
        <p:grpSpPr>
          <a:xfrm>
            <a:off x="1468129" y="3259396"/>
            <a:ext cx="478592" cy="2303204"/>
            <a:chOff x="898968" y="3238614"/>
            <a:chExt cx="478592" cy="2303204"/>
          </a:xfrm>
        </p:grpSpPr>
        <p:grpSp>
          <p:nvGrpSpPr>
            <p:cNvPr id="550" name="Group 549"/>
            <p:cNvGrpSpPr/>
            <p:nvPr/>
          </p:nvGrpSpPr>
          <p:grpSpPr>
            <a:xfrm>
              <a:off x="914400" y="3238614"/>
              <a:ext cx="446201" cy="2303204"/>
              <a:chOff x="6731319" y="3238614"/>
              <a:chExt cx="446201" cy="230320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41" name="Freeform 540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9" name="Group 548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  <a:grpFill/>
            </p:grpSpPr>
            <p:sp>
              <p:nvSpPr>
                <p:cNvPr id="539" name="Can 538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/>
                </a:prstGeom>
                <a:grpFill/>
                <a:ln>
                  <a:noFill/>
                </a:ln>
                <a:effectLst/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3" name="Oval 542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4" name="Oval 543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5" name="Oval 544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6808267" y="3212147"/>
                  <a:ext cx="342786" cy="395720"/>
                </a:xfrm>
                <a:prstGeom prst="moon">
                  <a:avLst/>
                </a:prstGeom>
                <a:grpFill/>
                <a:ln>
                  <a:noFill/>
                </a:ln>
                <a:effectLst/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39700" h="139700"/>
                </a:sp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56" name="Oval 555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TextBox 474"/>
            <p:cNvSpPr txBox="1"/>
            <p:nvPr/>
          </p:nvSpPr>
          <p:spPr>
            <a:xfrm>
              <a:off x="898968" y="48006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58" name="TextBox 557"/>
            <p:cNvSpPr txBox="1"/>
            <p:nvPr/>
          </p:nvSpPr>
          <p:spPr>
            <a:xfrm>
              <a:off x="898968" y="50292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59" name="TextBox 558"/>
            <p:cNvSpPr txBox="1"/>
            <p:nvPr/>
          </p:nvSpPr>
          <p:spPr>
            <a:xfrm>
              <a:off x="898968" y="52578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2169361" y="3238614"/>
            <a:ext cx="573839" cy="2323986"/>
            <a:chOff x="1559761" y="3238614"/>
            <a:chExt cx="573839" cy="2323986"/>
          </a:xfrm>
        </p:grpSpPr>
        <p:grpSp>
          <p:nvGrpSpPr>
            <p:cNvPr id="551" name="Group 550"/>
            <p:cNvGrpSpPr/>
            <p:nvPr/>
          </p:nvGrpSpPr>
          <p:grpSpPr>
            <a:xfrm>
              <a:off x="1559761" y="3238614"/>
              <a:ext cx="498803" cy="2323986"/>
              <a:chOff x="7376680" y="3238614"/>
              <a:chExt cx="498803" cy="2323986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8" name="Moon 537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Can 539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Oval 545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Oval 546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Oval 547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7" name="Oval 556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TextBox 559"/>
            <p:cNvSpPr txBox="1"/>
            <p:nvPr/>
          </p:nvSpPr>
          <p:spPr>
            <a:xfrm>
              <a:off x="1737168" y="48006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61" name="TextBox 560"/>
            <p:cNvSpPr txBox="1"/>
            <p:nvPr/>
          </p:nvSpPr>
          <p:spPr>
            <a:xfrm>
              <a:off x="1737168" y="50292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62" name="TextBox 561"/>
            <p:cNvSpPr txBox="1"/>
            <p:nvPr/>
          </p:nvSpPr>
          <p:spPr>
            <a:xfrm>
              <a:off x="1737168" y="5240179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65" name="TextBox 564"/>
          <p:cNvSpPr txBox="1"/>
          <p:nvPr/>
        </p:nvSpPr>
        <p:spPr>
          <a:xfrm>
            <a:off x="4053709" y="1524000"/>
            <a:ext cx="3563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Two inactive monomers contain tyrosine (Tyr) residues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Ligand binding to the monomers leads to dimer formation</a:t>
            </a:r>
            <a:endParaRPr lang="en-US" sz="2200" dirty="0"/>
          </a:p>
        </p:txBody>
      </p:sp>
      <p:sp>
        <p:nvSpPr>
          <p:cNvPr id="566" name="Oval 565"/>
          <p:cNvSpPr/>
          <p:nvPr/>
        </p:nvSpPr>
        <p:spPr>
          <a:xfrm>
            <a:off x="162232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223431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8" name="Group 567"/>
          <p:cNvGrpSpPr/>
          <p:nvPr/>
        </p:nvGrpSpPr>
        <p:grpSpPr>
          <a:xfrm>
            <a:off x="1426408" y="3259396"/>
            <a:ext cx="478592" cy="2303204"/>
            <a:chOff x="898968" y="3238614"/>
            <a:chExt cx="478592" cy="2303204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569" name="Group 568"/>
            <p:cNvGrpSpPr/>
            <p:nvPr/>
          </p:nvGrpSpPr>
          <p:grpSpPr>
            <a:xfrm>
              <a:off x="914400" y="3238614"/>
              <a:ext cx="446201" cy="2303204"/>
              <a:chOff x="6731319" y="3238614"/>
              <a:chExt cx="446201" cy="230320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74" name="Freeform 573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5" name="Group 574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  <a:grpFill/>
            </p:grpSpPr>
            <p:sp>
              <p:nvSpPr>
                <p:cNvPr id="576" name="Can 575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/>
                </a:prstGeom>
                <a:grpFill/>
                <a:ln>
                  <a:noFill/>
                </a:ln>
                <a:effectLst/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Oval 576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8" name="Oval 577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Oval 578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808267" y="3212147"/>
                  <a:ext cx="342786" cy="395720"/>
                </a:xfrm>
                <a:prstGeom prst="moon">
                  <a:avLst/>
                </a:prstGeom>
                <a:grpFill/>
                <a:ln>
                  <a:noFill/>
                </a:ln>
                <a:effectLst/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39700" h="139700"/>
                </a:sp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70" name="Oval 569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TextBox 570"/>
            <p:cNvSpPr txBox="1"/>
            <p:nvPr/>
          </p:nvSpPr>
          <p:spPr>
            <a:xfrm>
              <a:off x="898968" y="48006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72" name="TextBox 571"/>
            <p:cNvSpPr txBox="1"/>
            <p:nvPr/>
          </p:nvSpPr>
          <p:spPr>
            <a:xfrm>
              <a:off x="898968" y="50292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73" name="TextBox 572"/>
            <p:cNvSpPr txBox="1"/>
            <p:nvPr/>
          </p:nvSpPr>
          <p:spPr>
            <a:xfrm>
              <a:off x="898968" y="52578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1447800" y="3124200"/>
            <a:ext cx="478592" cy="2438400"/>
            <a:chOff x="1752600" y="3124200"/>
            <a:chExt cx="478592" cy="2438400"/>
          </a:xfrm>
        </p:grpSpPr>
        <p:grpSp>
          <p:nvGrpSpPr>
            <p:cNvPr id="581" name="Group 580"/>
            <p:cNvGrpSpPr/>
            <p:nvPr/>
          </p:nvGrpSpPr>
          <p:grpSpPr>
            <a:xfrm>
              <a:off x="1752600" y="3259396"/>
              <a:ext cx="478592" cy="2303204"/>
              <a:chOff x="898968" y="3238614"/>
              <a:chExt cx="478592" cy="2303204"/>
            </a:xfrm>
          </p:grpSpPr>
          <p:grpSp>
            <p:nvGrpSpPr>
              <p:cNvPr id="582" name="Group 581"/>
              <p:cNvGrpSpPr/>
              <p:nvPr/>
            </p:nvGrpSpPr>
            <p:grpSpPr>
              <a:xfrm>
                <a:off x="914400" y="3238614"/>
                <a:ext cx="446201" cy="2303204"/>
                <a:chOff x="6731319" y="3238614"/>
                <a:chExt cx="446201" cy="2303204"/>
              </a:xfrm>
              <a:solidFill>
                <a:srgbClr val="993366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</p:grpSpPr>
            <p:sp>
              <p:nvSpPr>
                <p:cNvPr id="587" name="Freeform 586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avLst/>
                  <a:gdLst>
                    <a:gd name="connsiteX0" fmla="*/ 0 w 180109"/>
                    <a:gd name="connsiteY0" fmla="*/ 0 h 872836"/>
                    <a:gd name="connsiteX1" fmla="*/ 0 w 180109"/>
                    <a:gd name="connsiteY1" fmla="*/ 831273 h 872836"/>
                    <a:gd name="connsiteX2" fmla="*/ 41564 w 180109"/>
                    <a:gd name="connsiteY2" fmla="*/ 872836 h 872836"/>
                    <a:gd name="connsiteX3" fmla="*/ 83127 w 180109"/>
                    <a:gd name="connsiteY3" fmla="*/ 872836 h 872836"/>
                    <a:gd name="connsiteX4" fmla="*/ 138546 w 180109"/>
                    <a:gd name="connsiteY4" fmla="*/ 872836 h 872836"/>
                    <a:gd name="connsiteX5" fmla="*/ 180109 w 180109"/>
                    <a:gd name="connsiteY5" fmla="*/ 831273 h 872836"/>
                    <a:gd name="connsiteX6" fmla="*/ 180109 w 180109"/>
                    <a:gd name="connsiteY6" fmla="*/ 13854 h 872836"/>
                    <a:gd name="connsiteX7" fmla="*/ 180109 w 180109"/>
                    <a:gd name="connsiteY7" fmla="*/ 13854 h 872836"/>
                    <a:gd name="connsiteX8" fmla="*/ 0 w 180109"/>
                    <a:gd name="connsiteY8" fmla="*/ 0 h 872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0109" h="872836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8" name="Group 587"/>
                <p:cNvGrpSpPr/>
                <p:nvPr/>
              </p:nvGrpSpPr>
              <p:grpSpPr>
                <a:xfrm>
                  <a:off x="6731319" y="3238614"/>
                  <a:ext cx="446201" cy="2248309"/>
                  <a:chOff x="6731319" y="3238614"/>
                  <a:chExt cx="446201" cy="2248309"/>
                </a:xfrm>
                <a:grpFill/>
              </p:grpSpPr>
              <p:sp>
                <p:nvSpPr>
                  <p:cNvPr id="589" name="Can 588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/>
                  </a:prstGeom>
                  <a:grpFill/>
                  <a:ln>
                    <a:noFill/>
                  </a:ln>
                  <a:effectLst/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Oval 589"/>
                  <p:cNvSpPr/>
                  <p:nvPr/>
                </p:nvSpPr>
                <p:spPr>
                  <a:xfrm>
                    <a:off x="6748492" y="4852185"/>
                    <a:ext cx="300765" cy="18148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Oval 590"/>
                  <p:cNvSpPr/>
                  <p:nvPr/>
                </p:nvSpPr>
                <p:spPr>
                  <a:xfrm>
                    <a:off x="6731319" y="5076320"/>
                    <a:ext cx="300765" cy="18148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2" name="Oval 591"/>
                  <p:cNvSpPr/>
                  <p:nvPr/>
                </p:nvSpPr>
                <p:spPr>
                  <a:xfrm>
                    <a:off x="6762237" y="5305443"/>
                    <a:ext cx="300765" cy="18148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Moon 592"/>
                  <p:cNvSpPr/>
                  <p:nvPr/>
                </p:nvSpPr>
                <p:spPr>
                  <a:xfrm rot="16200000">
                    <a:off x="6808267" y="3212147"/>
                    <a:ext cx="342786" cy="395720"/>
                  </a:xfrm>
                  <a:prstGeom prst="moon">
                    <a:avLst/>
                  </a:prstGeom>
                  <a:grpFill/>
                  <a:ln>
                    <a:noFill/>
                  </a:ln>
                  <a:effectLst/>
                  <a:scene3d>
                    <a:camera prst="orthographicFront" fov="0">
                      <a:rot lat="0" lon="0" rev="0"/>
                    </a:camera>
                    <a:lightRig rig="brightRoom" dir="tl">
                      <a:rot lat="0" lon="0" rev="5400000"/>
                    </a:lightRig>
                  </a:scene3d>
                  <a:sp3d>
                    <a:bevelT w="139700" h="139700"/>
                  </a:sp3d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3" name="Oval 582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TextBox 583"/>
              <p:cNvSpPr txBox="1"/>
              <p:nvPr/>
            </p:nvSpPr>
            <p:spPr>
              <a:xfrm>
                <a:off x="898968" y="48006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5" name="TextBox 584"/>
              <p:cNvSpPr txBox="1"/>
              <p:nvPr/>
            </p:nvSpPr>
            <p:spPr>
              <a:xfrm>
                <a:off x="898968" y="50292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6" name="TextBox 585"/>
              <p:cNvSpPr txBox="1"/>
              <p:nvPr/>
            </p:nvSpPr>
            <p:spPr>
              <a:xfrm>
                <a:off x="898968" y="52578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4" name="Oval 593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9" name="TextBox 52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2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4444 " pathEditMode="relative" ptsTypes="AA">
                                      <p:cBhvr>
                                        <p:cTn id="19" dur="2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4444 " pathEditMode="relative" ptsTypes="AA">
                                      <p:cBhvr>
                                        <p:cTn id="21" dur="2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3.33333E-6 L 0.04896 -3.3333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" grpId="0" animBg="1"/>
      <p:bldP spid="566" grpId="1" animBg="1"/>
      <p:bldP spid="5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Rectangle 56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 tyrosine kinase</a:t>
            </a:r>
            <a:endParaRPr lang="en-US" dirty="0"/>
          </a:p>
        </p:txBody>
      </p:sp>
      <p:grpSp>
        <p:nvGrpSpPr>
          <p:cNvPr id="563" name="Group 562"/>
          <p:cNvGrpSpPr/>
          <p:nvPr/>
        </p:nvGrpSpPr>
        <p:grpSpPr>
          <a:xfrm>
            <a:off x="2169361" y="3238614"/>
            <a:ext cx="573839" cy="2323986"/>
            <a:chOff x="1559761" y="3238614"/>
            <a:chExt cx="573839" cy="2323986"/>
          </a:xfrm>
        </p:grpSpPr>
        <p:grpSp>
          <p:nvGrpSpPr>
            <p:cNvPr id="551" name="Group 550"/>
            <p:cNvGrpSpPr/>
            <p:nvPr/>
          </p:nvGrpSpPr>
          <p:grpSpPr>
            <a:xfrm>
              <a:off x="1559761" y="3238614"/>
              <a:ext cx="498803" cy="2323986"/>
              <a:chOff x="7376680" y="3238614"/>
              <a:chExt cx="498803" cy="2323986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8" name="Moon 537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Can 539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Oval 545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Oval 546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Oval 547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7" name="Oval 556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TextBox 559"/>
            <p:cNvSpPr txBox="1"/>
            <p:nvPr/>
          </p:nvSpPr>
          <p:spPr>
            <a:xfrm>
              <a:off x="1737168" y="48006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61" name="TextBox 560"/>
            <p:cNvSpPr txBox="1"/>
            <p:nvPr/>
          </p:nvSpPr>
          <p:spPr>
            <a:xfrm>
              <a:off x="1737168" y="5029200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562" name="TextBox 561"/>
            <p:cNvSpPr txBox="1"/>
            <p:nvPr/>
          </p:nvSpPr>
          <p:spPr>
            <a:xfrm>
              <a:off x="1737168" y="5240179"/>
              <a:ext cx="3964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Tyr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67" name="Oval 566"/>
          <p:cNvSpPr/>
          <p:nvPr/>
        </p:nvSpPr>
        <p:spPr>
          <a:xfrm>
            <a:off x="2234313" y="31242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5" name="Group 594"/>
          <p:cNvGrpSpPr/>
          <p:nvPr/>
        </p:nvGrpSpPr>
        <p:grpSpPr>
          <a:xfrm>
            <a:off x="1883608" y="3124200"/>
            <a:ext cx="478592" cy="2438400"/>
            <a:chOff x="1752600" y="3124200"/>
            <a:chExt cx="478592" cy="2438400"/>
          </a:xfrm>
        </p:grpSpPr>
        <p:grpSp>
          <p:nvGrpSpPr>
            <p:cNvPr id="581" name="Group 580"/>
            <p:cNvGrpSpPr/>
            <p:nvPr/>
          </p:nvGrpSpPr>
          <p:grpSpPr>
            <a:xfrm>
              <a:off x="1752600" y="3259396"/>
              <a:ext cx="478592" cy="2303204"/>
              <a:chOff x="898968" y="3238614"/>
              <a:chExt cx="478592" cy="2303204"/>
            </a:xfrm>
          </p:grpSpPr>
          <p:grpSp>
            <p:nvGrpSpPr>
              <p:cNvPr id="582" name="Group 581"/>
              <p:cNvGrpSpPr/>
              <p:nvPr/>
            </p:nvGrpSpPr>
            <p:grpSpPr>
              <a:xfrm>
                <a:off x="914400" y="3238614"/>
                <a:ext cx="446201" cy="2303204"/>
                <a:chOff x="6731319" y="3238614"/>
                <a:chExt cx="446201" cy="2303204"/>
              </a:xfrm>
              <a:solidFill>
                <a:srgbClr val="993366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</p:grpSpPr>
            <p:sp>
              <p:nvSpPr>
                <p:cNvPr id="587" name="Freeform 586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avLst/>
                  <a:gdLst>
                    <a:gd name="connsiteX0" fmla="*/ 0 w 180109"/>
                    <a:gd name="connsiteY0" fmla="*/ 0 h 872836"/>
                    <a:gd name="connsiteX1" fmla="*/ 0 w 180109"/>
                    <a:gd name="connsiteY1" fmla="*/ 831273 h 872836"/>
                    <a:gd name="connsiteX2" fmla="*/ 41564 w 180109"/>
                    <a:gd name="connsiteY2" fmla="*/ 872836 h 872836"/>
                    <a:gd name="connsiteX3" fmla="*/ 83127 w 180109"/>
                    <a:gd name="connsiteY3" fmla="*/ 872836 h 872836"/>
                    <a:gd name="connsiteX4" fmla="*/ 138546 w 180109"/>
                    <a:gd name="connsiteY4" fmla="*/ 872836 h 872836"/>
                    <a:gd name="connsiteX5" fmla="*/ 180109 w 180109"/>
                    <a:gd name="connsiteY5" fmla="*/ 831273 h 872836"/>
                    <a:gd name="connsiteX6" fmla="*/ 180109 w 180109"/>
                    <a:gd name="connsiteY6" fmla="*/ 13854 h 872836"/>
                    <a:gd name="connsiteX7" fmla="*/ 180109 w 180109"/>
                    <a:gd name="connsiteY7" fmla="*/ 13854 h 872836"/>
                    <a:gd name="connsiteX8" fmla="*/ 0 w 180109"/>
                    <a:gd name="connsiteY8" fmla="*/ 0 h 8728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0109" h="872836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8" name="Group 587"/>
                <p:cNvGrpSpPr/>
                <p:nvPr/>
              </p:nvGrpSpPr>
              <p:grpSpPr>
                <a:xfrm>
                  <a:off x="6731319" y="3238614"/>
                  <a:ext cx="446201" cy="2248309"/>
                  <a:chOff x="6731319" y="3238614"/>
                  <a:chExt cx="446201" cy="2248309"/>
                </a:xfrm>
                <a:grpFill/>
              </p:grpSpPr>
              <p:sp>
                <p:nvSpPr>
                  <p:cNvPr id="589" name="Can 588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/>
                  </a:prstGeom>
                  <a:grpFill/>
                  <a:ln>
                    <a:noFill/>
                  </a:ln>
                  <a:effectLst/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Oval 589"/>
                  <p:cNvSpPr/>
                  <p:nvPr/>
                </p:nvSpPr>
                <p:spPr>
                  <a:xfrm>
                    <a:off x="6748492" y="4852185"/>
                    <a:ext cx="300765" cy="18148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Oval 590"/>
                  <p:cNvSpPr/>
                  <p:nvPr/>
                </p:nvSpPr>
                <p:spPr>
                  <a:xfrm>
                    <a:off x="6731319" y="5076320"/>
                    <a:ext cx="300765" cy="18148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2" name="Oval 591"/>
                  <p:cNvSpPr/>
                  <p:nvPr/>
                </p:nvSpPr>
                <p:spPr>
                  <a:xfrm>
                    <a:off x="6762237" y="5305443"/>
                    <a:ext cx="300765" cy="18148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  <a:sp3d>
                    <a:bevelT w="139700" h="139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Moon 592"/>
                  <p:cNvSpPr/>
                  <p:nvPr/>
                </p:nvSpPr>
                <p:spPr>
                  <a:xfrm rot="16200000">
                    <a:off x="6808267" y="3212147"/>
                    <a:ext cx="342786" cy="395720"/>
                  </a:xfrm>
                  <a:prstGeom prst="moon">
                    <a:avLst/>
                  </a:prstGeom>
                  <a:grpFill/>
                  <a:ln>
                    <a:noFill/>
                  </a:ln>
                  <a:effectLst/>
                  <a:scene3d>
                    <a:camera prst="orthographicFront" fov="0">
                      <a:rot lat="0" lon="0" rev="0"/>
                    </a:camera>
                    <a:lightRig rig="brightRoom" dir="tl">
                      <a:rot lat="0" lon="0" rev="5400000"/>
                    </a:lightRig>
                  </a:scene3d>
                  <a:sp3d>
                    <a:bevelT w="139700" h="139700"/>
                  </a:sp3d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3" name="Oval 582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TextBox 583"/>
              <p:cNvSpPr txBox="1"/>
              <p:nvPr/>
            </p:nvSpPr>
            <p:spPr>
              <a:xfrm>
                <a:off x="898968" y="48006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5" name="TextBox 584"/>
              <p:cNvSpPr txBox="1"/>
              <p:nvPr/>
            </p:nvSpPr>
            <p:spPr>
              <a:xfrm>
                <a:off x="898968" y="50292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6" name="TextBox 585"/>
              <p:cNvSpPr txBox="1"/>
              <p:nvPr/>
            </p:nvSpPr>
            <p:spPr>
              <a:xfrm>
                <a:off x="898968" y="5257800"/>
                <a:ext cx="396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FFFF00"/>
                    </a:solidFill>
                  </a:rPr>
                  <a:t>Tyr</a:t>
                </a:r>
                <a:endParaRPr lang="en-US" sz="10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4" name="Oval 593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990600" y="4648200"/>
            <a:ext cx="630719" cy="1143000"/>
            <a:chOff x="1350481" y="4648200"/>
            <a:chExt cx="630719" cy="1143000"/>
          </a:xfrm>
        </p:grpSpPr>
        <p:grpSp>
          <p:nvGrpSpPr>
            <p:cNvPr id="474" name="Group 473"/>
            <p:cNvGrpSpPr/>
            <p:nvPr/>
          </p:nvGrpSpPr>
          <p:grpSpPr>
            <a:xfrm>
              <a:off x="1350481" y="4648200"/>
              <a:ext cx="630719" cy="533400"/>
              <a:chOff x="2230723" y="1981200"/>
              <a:chExt cx="630719" cy="533400"/>
            </a:xfrm>
          </p:grpSpPr>
          <p:sp>
            <p:nvSpPr>
              <p:cNvPr id="3" name="Explosion 1 2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TextBox 471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ATP</a:t>
                </a:r>
                <a:endParaRPr lang="en-US" sz="1200" dirty="0"/>
              </a:p>
            </p:txBody>
          </p:sp>
        </p:grpSp>
        <p:grpSp>
          <p:nvGrpSpPr>
            <p:cNvPr id="532" name="Group 531"/>
            <p:cNvGrpSpPr/>
            <p:nvPr/>
          </p:nvGrpSpPr>
          <p:grpSpPr>
            <a:xfrm>
              <a:off x="1350481" y="4953000"/>
              <a:ext cx="630719" cy="533400"/>
              <a:chOff x="2230723" y="1981200"/>
              <a:chExt cx="630719" cy="533400"/>
            </a:xfrm>
          </p:grpSpPr>
          <p:sp>
            <p:nvSpPr>
              <p:cNvPr id="533" name="Explosion 1 532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ATP</a:t>
                </a:r>
                <a:endParaRPr lang="en-US" sz="1200" dirty="0"/>
              </a:p>
            </p:txBody>
          </p:sp>
        </p:grpSp>
        <p:grpSp>
          <p:nvGrpSpPr>
            <p:cNvPr id="535" name="Group 534"/>
            <p:cNvGrpSpPr/>
            <p:nvPr/>
          </p:nvGrpSpPr>
          <p:grpSpPr>
            <a:xfrm>
              <a:off x="1350481" y="5257800"/>
              <a:ext cx="630719" cy="533400"/>
              <a:chOff x="2230723" y="1981200"/>
              <a:chExt cx="630719" cy="533400"/>
            </a:xfrm>
          </p:grpSpPr>
          <p:sp>
            <p:nvSpPr>
              <p:cNvPr id="536" name="Explosion 1 535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TextBox 551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ATP</a:t>
                </a:r>
                <a:endParaRPr lang="en-US" sz="1200" dirty="0"/>
              </a:p>
            </p:txBody>
          </p:sp>
        </p:grpSp>
      </p:grpSp>
      <p:grpSp>
        <p:nvGrpSpPr>
          <p:cNvPr id="477" name="Group 476"/>
          <p:cNvGrpSpPr/>
          <p:nvPr/>
        </p:nvGrpSpPr>
        <p:grpSpPr>
          <a:xfrm>
            <a:off x="3026881" y="4648200"/>
            <a:ext cx="630719" cy="1143000"/>
            <a:chOff x="2590800" y="4648200"/>
            <a:chExt cx="630719" cy="1143000"/>
          </a:xfrm>
        </p:grpSpPr>
        <p:grpSp>
          <p:nvGrpSpPr>
            <p:cNvPr id="553" name="Group 552"/>
            <p:cNvGrpSpPr/>
            <p:nvPr/>
          </p:nvGrpSpPr>
          <p:grpSpPr>
            <a:xfrm>
              <a:off x="2590800" y="4648200"/>
              <a:ext cx="630719" cy="533400"/>
              <a:chOff x="2230723" y="1981200"/>
              <a:chExt cx="630719" cy="533400"/>
            </a:xfrm>
          </p:grpSpPr>
          <p:sp>
            <p:nvSpPr>
              <p:cNvPr id="554" name="Explosion 1 553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TextBox 595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ATP</a:t>
                </a:r>
                <a:endParaRPr lang="en-US" sz="1200" dirty="0"/>
              </a:p>
            </p:txBody>
          </p:sp>
        </p:grpSp>
        <p:grpSp>
          <p:nvGrpSpPr>
            <p:cNvPr id="597" name="Group 596"/>
            <p:cNvGrpSpPr/>
            <p:nvPr/>
          </p:nvGrpSpPr>
          <p:grpSpPr>
            <a:xfrm>
              <a:off x="2590800" y="4953000"/>
              <a:ext cx="630719" cy="533400"/>
              <a:chOff x="2230723" y="1981200"/>
              <a:chExt cx="630719" cy="533400"/>
            </a:xfrm>
          </p:grpSpPr>
          <p:sp>
            <p:nvSpPr>
              <p:cNvPr id="598" name="Explosion 1 597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9" name="TextBox 598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ATP</a:t>
                </a:r>
                <a:endParaRPr lang="en-US" sz="1200" dirty="0"/>
              </a:p>
            </p:txBody>
          </p:sp>
        </p:grpSp>
        <p:grpSp>
          <p:nvGrpSpPr>
            <p:cNvPr id="600" name="Group 599"/>
            <p:cNvGrpSpPr/>
            <p:nvPr/>
          </p:nvGrpSpPr>
          <p:grpSpPr>
            <a:xfrm>
              <a:off x="2590800" y="5257800"/>
              <a:ext cx="630719" cy="533400"/>
              <a:chOff x="2230723" y="1981200"/>
              <a:chExt cx="630719" cy="533400"/>
            </a:xfrm>
          </p:grpSpPr>
          <p:sp>
            <p:nvSpPr>
              <p:cNvPr id="601" name="Explosion 1 600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TextBox 601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ATP</a:t>
                </a:r>
                <a:endParaRPr lang="en-US" sz="1200" dirty="0"/>
              </a:p>
            </p:txBody>
          </p:sp>
        </p:grpSp>
      </p:grpSp>
      <p:grpSp>
        <p:nvGrpSpPr>
          <p:cNvPr id="512" name="Group 511"/>
          <p:cNvGrpSpPr/>
          <p:nvPr/>
        </p:nvGrpSpPr>
        <p:grpSpPr>
          <a:xfrm>
            <a:off x="2654419" y="4808006"/>
            <a:ext cx="241659" cy="276999"/>
            <a:chOff x="2654419" y="4808006"/>
            <a:chExt cx="241659" cy="276999"/>
          </a:xfrm>
        </p:grpSpPr>
        <p:sp>
          <p:nvSpPr>
            <p:cNvPr id="478" name="Oval 477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TextBox 478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</p:grpSp>
      <p:grpSp>
        <p:nvGrpSpPr>
          <p:cNvPr id="603" name="Group 602"/>
          <p:cNvGrpSpPr/>
          <p:nvPr/>
        </p:nvGrpSpPr>
        <p:grpSpPr>
          <a:xfrm>
            <a:off x="2653941" y="5057001"/>
            <a:ext cx="241659" cy="276999"/>
            <a:chOff x="2654419" y="4808006"/>
            <a:chExt cx="241659" cy="276999"/>
          </a:xfrm>
        </p:grpSpPr>
        <p:sp>
          <p:nvSpPr>
            <p:cNvPr id="604" name="Oval 603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TextBox 60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2667000" y="5334000"/>
            <a:ext cx="241659" cy="276999"/>
            <a:chOff x="2654419" y="4808006"/>
            <a:chExt cx="241659" cy="276999"/>
          </a:xfrm>
        </p:grpSpPr>
        <p:sp>
          <p:nvSpPr>
            <p:cNvPr id="607" name="Oval 606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</p:grpSp>
      <p:grpSp>
        <p:nvGrpSpPr>
          <p:cNvPr id="609" name="Group 608"/>
          <p:cNvGrpSpPr/>
          <p:nvPr/>
        </p:nvGrpSpPr>
        <p:grpSpPr>
          <a:xfrm>
            <a:off x="1676400" y="4800600"/>
            <a:ext cx="241659" cy="276999"/>
            <a:chOff x="2654419" y="4808006"/>
            <a:chExt cx="241659" cy="276999"/>
          </a:xfrm>
        </p:grpSpPr>
        <p:sp>
          <p:nvSpPr>
            <p:cNvPr id="610" name="Oval 609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TextBox 610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1676400" y="5057001"/>
            <a:ext cx="241659" cy="276999"/>
            <a:chOff x="2654419" y="4808006"/>
            <a:chExt cx="241659" cy="276999"/>
          </a:xfrm>
        </p:grpSpPr>
        <p:sp>
          <p:nvSpPr>
            <p:cNvPr id="613" name="Oval 612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</p:grpSp>
      <p:grpSp>
        <p:nvGrpSpPr>
          <p:cNvPr id="615" name="Group 614"/>
          <p:cNvGrpSpPr/>
          <p:nvPr/>
        </p:nvGrpSpPr>
        <p:grpSpPr>
          <a:xfrm>
            <a:off x="1676400" y="5334000"/>
            <a:ext cx="241659" cy="276999"/>
            <a:chOff x="2654419" y="4808006"/>
            <a:chExt cx="241659" cy="276999"/>
          </a:xfrm>
        </p:grpSpPr>
        <p:sp>
          <p:nvSpPr>
            <p:cNvPr id="616" name="Oval 615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TextBox 616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</p:grpSp>
      <p:sp>
        <p:nvSpPr>
          <p:cNvPr id="513" name="TextBox 512"/>
          <p:cNvSpPr txBox="1"/>
          <p:nvPr/>
        </p:nvSpPr>
        <p:spPr>
          <a:xfrm>
            <a:off x="743330" y="1219200"/>
            <a:ext cx="3842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ATP molecules donate a phosphate (P) to each of the </a:t>
            </a:r>
            <a:r>
              <a:rPr lang="en-US" sz="2400" dirty="0" err="1" smtClean="0"/>
              <a:t>tyrosines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514" name="Freeform 513"/>
          <p:cNvSpPr/>
          <p:nvPr/>
        </p:nvSpPr>
        <p:spPr>
          <a:xfrm>
            <a:off x="2951289" y="5441373"/>
            <a:ext cx="1219200" cy="651164"/>
          </a:xfrm>
          <a:custGeom>
            <a:avLst/>
            <a:gdLst>
              <a:gd name="connsiteX0" fmla="*/ 0 w 1219200"/>
              <a:gd name="connsiteY0" fmla="*/ 304800 h 651164"/>
              <a:gd name="connsiteX1" fmla="*/ 0 w 1219200"/>
              <a:gd name="connsiteY1" fmla="*/ 304800 h 651164"/>
              <a:gd name="connsiteX2" fmla="*/ 110836 w 1219200"/>
              <a:gd name="connsiteY2" fmla="*/ 263237 h 651164"/>
              <a:gd name="connsiteX3" fmla="*/ 138546 w 1219200"/>
              <a:gd name="connsiteY3" fmla="*/ 235528 h 651164"/>
              <a:gd name="connsiteX4" fmla="*/ 124691 w 1219200"/>
              <a:gd name="connsiteY4" fmla="*/ 152400 h 651164"/>
              <a:gd name="connsiteX5" fmla="*/ 83127 w 1219200"/>
              <a:gd name="connsiteY5" fmla="*/ 96982 h 651164"/>
              <a:gd name="connsiteX6" fmla="*/ 1011382 w 1219200"/>
              <a:gd name="connsiteY6" fmla="*/ 0 h 651164"/>
              <a:gd name="connsiteX7" fmla="*/ 1219200 w 1219200"/>
              <a:gd name="connsiteY7" fmla="*/ 180109 h 651164"/>
              <a:gd name="connsiteX8" fmla="*/ 1163782 w 1219200"/>
              <a:gd name="connsiteY8" fmla="*/ 415637 h 651164"/>
              <a:gd name="connsiteX9" fmla="*/ 554182 w 1219200"/>
              <a:gd name="connsiteY9" fmla="*/ 651164 h 651164"/>
              <a:gd name="connsiteX10" fmla="*/ 0 w 1219200"/>
              <a:gd name="connsiteY10" fmla="*/ 304800 h 65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" h="651164">
                <a:moveTo>
                  <a:pt x="0" y="304800"/>
                </a:moveTo>
                <a:lnTo>
                  <a:pt x="0" y="304800"/>
                </a:lnTo>
                <a:cubicBezTo>
                  <a:pt x="36945" y="290946"/>
                  <a:pt x="75544" y="280883"/>
                  <a:pt x="110836" y="263237"/>
                </a:cubicBezTo>
                <a:cubicBezTo>
                  <a:pt x="122519" y="257395"/>
                  <a:pt x="136926" y="248490"/>
                  <a:pt x="138546" y="235528"/>
                </a:cubicBezTo>
                <a:cubicBezTo>
                  <a:pt x="142030" y="207653"/>
                  <a:pt x="130785" y="179823"/>
                  <a:pt x="124691" y="152400"/>
                </a:cubicBezTo>
                <a:cubicBezTo>
                  <a:pt x="113991" y="104251"/>
                  <a:pt x="119358" y="115098"/>
                  <a:pt x="83127" y="96982"/>
                </a:cubicBezTo>
                <a:lnTo>
                  <a:pt x="1011382" y="0"/>
                </a:lnTo>
                <a:lnTo>
                  <a:pt x="1219200" y="180109"/>
                </a:lnTo>
                <a:lnTo>
                  <a:pt x="1163782" y="415637"/>
                </a:lnTo>
                <a:lnTo>
                  <a:pt x="554182" y="651164"/>
                </a:lnTo>
                <a:lnTo>
                  <a:pt x="0" y="304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Freeform 514"/>
          <p:cNvSpPr/>
          <p:nvPr/>
        </p:nvSpPr>
        <p:spPr>
          <a:xfrm>
            <a:off x="3255818" y="4808006"/>
            <a:ext cx="803564" cy="429491"/>
          </a:xfrm>
          <a:custGeom>
            <a:avLst/>
            <a:gdLst>
              <a:gd name="connsiteX0" fmla="*/ 0 w 803564"/>
              <a:gd name="connsiteY0" fmla="*/ 277091 h 429491"/>
              <a:gd name="connsiteX1" fmla="*/ 83128 w 803564"/>
              <a:gd name="connsiteY1" fmla="*/ 193964 h 429491"/>
              <a:gd name="connsiteX2" fmla="*/ 55418 w 803564"/>
              <a:gd name="connsiteY2" fmla="*/ 96982 h 429491"/>
              <a:gd name="connsiteX3" fmla="*/ 471055 w 803564"/>
              <a:gd name="connsiteY3" fmla="*/ 0 h 429491"/>
              <a:gd name="connsiteX4" fmla="*/ 803564 w 803564"/>
              <a:gd name="connsiteY4" fmla="*/ 221673 h 429491"/>
              <a:gd name="connsiteX5" fmla="*/ 512618 w 803564"/>
              <a:gd name="connsiteY5" fmla="*/ 429491 h 429491"/>
              <a:gd name="connsiteX6" fmla="*/ 0 w 803564"/>
              <a:gd name="connsiteY6" fmla="*/ 277091 h 42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564" h="429491">
                <a:moveTo>
                  <a:pt x="0" y="277091"/>
                </a:moveTo>
                <a:lnTo>
                  <a:pt x="83128" y="193964"/>
                </a:lnTo>
                <a:lnTo>
                  <a:pt x="55418" y="96982"/>
                </a:lnTo>
                <a:lnTo>
                  <a:pt x="471055" y="0"/>
                </a:lnTo>
                <a:lnTo>
                  <a:pt x="803564" y="221673"/>
                </a:lnTo>
                <a:lnTo>
                  <a:pt x="512618" y="429491"/>
                </a:lnTo>
                <a:lnTo>
                  <a:pt x="0" y="27709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TextBox 515"/>
          <p:cNvSpPr txBox="1"/>
          <p:nvPr/>
        </p:nvSpPr>
        <p:spPr>
          <a:xfrm>
            <a:off x="4724400" y="1219200"/>
            <a:ext cx="3780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Inactive relay proteins bind to the phosphorylated tyrosine residues and trigger cellular responses downstream</a:t>
            </a:r>
            <a:endParaRPr lang="en-US" sz="2400" dirty="0"/>
          </a:p>
        </p:txBody>
      </p:sp>
      <p:sp>
        <p:nvSpPr>
          <p:cNvPr id="517" name="Lightning Bolt 516"/>
          <p:cNvSpPr/>
          <p:nvPr/>
        </p:nvSpPr>
        <p:spPr>
          <a:xfrm rot="19719777">
            <a:off x="4269545" y="4805795"/>
            <a:ext cx="1215232" cy="640773"/>
          </a:xfrm>
          <a:prstGeom prst="lightningBolt">
            <a:avLst/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Lightning Bolt 617"/>
          <p:cNvSpPr/>
          <p:nvPr/>
        </p:nvSpPr>
        <p:spPr>
          <a:xfrm rot="19719777">
            <a:off x="4269381" y="5414560"/>
            <a:ext cx="1215232" cy="640773"/>
          </a:xfrm>
          <a:prstGeom prst="lightningBolt">
            <a:avLst/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TextBox 517"/>
          <p:cNvSpPr txBox="1"/>
          <p:nvPr/>
        </p:nvSpPr>
        <p:spPr>
          <a:xfrm>
            <a:off x="6137473" y="5067603"/>
            <a:ext cx="2245371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Cellular responses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49" name="TextBox 54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9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5.55556E-6 C 0.01874 5.55556E-6 0.03732 5.55556E-6 0.05607 5.55556E-6 " pathEditMode="relative" ptsTypes="fA">
                                      <p:cBhvr>
                                        <p:cTn id="16" dur="2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556E-6 C -0.01459 0.0007 -0.02934 0.00093 -0.04393 0.00209 C -0.04879 0.00255 -0.05243 0.00602 -0.05764 0.00602 " pathEditMode="relative" ptsTypes="ffA">
                                      <p:cBhvr>
                                        <p:cTn id="18" dur="2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01019 C -0.02465 -0.01019 -0.03733 -0.01019 -0.05 -0.01019 " pathEditMode="relative" rAng="0" ptsTypes="fA">
                                      <p:cBhvr>
                                        <p:cTn id="64" dur="2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34 -0.00417 -0.00711 -0.00787 -0.01215 -0.01019 C -0.01319 -0.01227 -0.01371 -0.01459 -0.0151 -0.01621 C -0.01632 -0.0176 -0.01857 -0.0169 -0.01961 -0.01829 C -0.02118 -0.02037 -0.02118 -0.02431 -0.02274 -0.02639 " pathEditMode="relative" ptsTypes="ffffA">
                                      <p:cBhvr>
                                        <p:cTn id="66" dur="2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" grpId="0"/>
      <p:bldP spid="514" grpId="0" animBg="1"/>
      <p:bldP spid="514" grpId="1" animBg="1"/>
      <p:bldP spid="515" grpId="0" animBg="1"/>
      <p:bldP spid="515" grpId="1" animBg="1"/>
      <p:bldP spid="516" grpId="0"/>
      <p:bldP spid="517" grpId="0" animBg="1"/>
      <p:bldP spid="618" grpId="0" animBg="1"/>
      <p:bldP spid="5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</a:p>
          <a:p>
            <a:r>
              <a:rPr lang="en-US" sz="2800" dirty="0" smtClean="0"/>
              <a:t>Vascular Endothelial Growth Factor (VEGF)</a:t>
            </a:r>
          </a:p>
          <a:p>
            <a:r>
              <a:rPr lang="en-US" sz="2800" dirty="0" smtClean="0"/>
              <a:t>Platelet-derived Growth Factor (PDGF)</a:t>
            </a:r>
          </a:p>
          <a:p>
            <a:r>
              <a:rPr lang="en-US" sz="2800" dirty="0" smtClean="0"/>
              <a:t>Epidermal Growth Factor (EGF)</a:t>
            </a:r>
          </a:p>
          <a:p>
            <a:r>
              <a:rPr lang="en-US" sz="2800" dirty="0" err="1" smtClean="0"/>
              <a:t>Eph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7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Integrins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3891608"/>
            <a:ext cx="9220200" cy="1142757"/>
            <a:chOff x="0" y="2437955"/>
            <a:chExt cx="9220200" cy="1142757"/>
          </a:xfrm>
        </p:grpSpPr>
        <p:sp>
          <p:nvSpPr>
            <p:cNvPr id="6" name="Rounded Rectangle 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2" name="Straight Connector 41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3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1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48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5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6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4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9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Freeform 2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1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" name="Freeform 1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81" name="Freeform 480"/>
          <p:cNvSpPr/>
          <p:nvPr/>
        </p:nvSpPr>
        <p:spPr>
          <a:xfrm>
            <a:off x="2978057" y="5103638"/>
            <a:ext cx="225627" cy="512618"/>
          </a:xfrm>
          <a:custGeom>
            <a:avLst/>
            <a:gdLst>
              <a:gd name="connsiteX0" fmla="*/ 166925 w 225627"/>
              <a:gd name="connsiteY0" fmla="*/ 0 h 512618"/>
              <a:gd name="connsiteX1" fmla="*/ 670 w 225627"/>
              <a:gd name="connsiteY1" fmla="*/ 193963 h 512618"/>
              <a:gd name="connsiteX2" fmla="*/ 222343 w 225627"/>
              <a:gd name="connsiteY2" fmla="*/ 346363 h 512618"/>
              <a:gd name="connsiteX3" fmla="*/ 139216 w 225627"/>
              <a:gd name="connsiteY3" fmla="*/ 512618 h 512618"/>
              <a:gd name="connsiteX4" fmla="*/ 139216 w 225627"/>
              <a:gd name="connsiteY4" fmla="*/ 512618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627" h="512618">
                <a:moveTo>
                  <a:pt x="166925" y="0"/>
                </a:moveTo>
                <a:cubicBezTo>
                  <a:pt x="79179" y="68118"/>
                  <a:pt x="-8566" y="136236"/>
                  <a:pt x="670" y="193963"/>
                </a:cubicBezTo>
                <a:cubicBezTo>
                  <a:pt x="9906" y="251690"/>
                  <a:pt x="199252" y="293254"/>
                  <a:pt x="222343" y="346363"/>
                </a:cubicBezTo>
                <a:cubicBezTo>
                  <a:pt x="245434" y="399472"/>
                  <a:pt x="139216" y="512618"/>
                  <a:pt x="139216" y="512618"/>
                </a:cubicBezTo>
                <a:lnTo>
                  <a:pt x="139216" y="512618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Freeform 488"/>
          <p:cNvSpPr/>
          <p:nvPr/>
        </p:nvSpPr>
        <p:spPr>
          <a:xfrm>
            <a:off x="3355773" y="5110565"/>
            <a:ext cx="225627" cy="512618"/>
          </a:xfrm>
          <a:custGeom>
            <a:avLst/>
            <a:gdLst>
              <a:gd name="connsiteX0" fmla="*/ 166925 w 225627"/>
              <a:gd name="connsiteY0" fmla="*/ 0 h 512618"/>
              <a:gd name="connsiteX1" fmla="*/ 670 w 225627"/>
              <a:gd name="connsiteY1" fmla="*/ 193963 h 512618"/>
              <a:gd name="connsiteX2" fmla="*/ 222343 w 225627"/>
              <a:gd name="connsiteY2" fmla="*/ 346363 h 512618"/>
              <a:gd name="connsiteX3" fmla="*/ 139216 w 225627"/>
              <a:gd name="connsiteY3" fmla="*/ 512618 h 512618"/>
              <a:gd name="connsiteX4" fmla="*/ 139216 w 225627"/>
              <a:gd name="connsiteY4" fmla="*/ 512618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627" h="512618">
                <a:moveTo>
                  <a:pt x="166925" y="0"/>
                </a:moveTo>
                <a:cubicBezTo>
                  <a:pt x="79179" y="68118"/>
                  <a:pt x="-8566" y="136236"/>
                  <a:pt x="670" y="193963"/>
                </a:cubicBezTo>
                <a:cubicBezTo>
                  <a:pt x="9906" y="251690"/>
                  <a:pt x="199252" y="293254"/>
                  <a:pt x="222343" y="346363"/>
                </a:cubicBezTo>
                <a:cubicBezTo>
                  <a:pt x="245434" y="399472"/>
                  <a:pt x="139216" y="512618"/>
                  <a:pt x="139216" y="512618"/>
                </a:cubicBezTo>
                <a:lnTo>
                  <a:pt x="139216" y="512618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Can 489"/>
          <p:cNvSpPr/>
          <p:nvPr/>
        </p:nvSpPr>
        <p:spPr>
          <a:xfrm rot="17448193">
            <a:off x="4719518" y="4453932"/>
            <a:ext cx="117579" cy="2679701"/>
          </a:xfrm>
          <a:prstGeom prst="can">
            <a:avLst/>
          </a:prstGeom>
          <a:solidFill>
            <a:srgbClr val="F99A1B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Can 490"/>
          <p:cNvSpPr/>
          <p:nvPr/>
        </p:nvSpPr>
        <p:spPr>
          <a:xfrm rot="17132210">
            <a:off x="3310567" y="4379679"/>
            <a:ext cx="155814" cy="2617926"/>
          </a:xfrm>
          <a:prstGeom prst="can">
            <a:avLst/>
          </a:prstGeom>
          <a:solidFill>
            <a:srgbClr val="F99A1B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TextBox 491"/>
          <p:cNvSpPr txBox="1"/>
          <p:nvPr/>
        </p:nvSpPr>
        <p:spPr>
          <a:xfrm>
            <a:off x="5280792" y="5491565"/>
            <a:ext cx="257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Cytoskeleton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5" name="Freeform 494"/>
          <p:cNvSpPr/>
          <p:nvPr/>
        </p:nvSpPr>
        <p:spPr>
          <a:xfrm rot="1111352">
            <a:off x="2057400" y="2547633"/>
            <a:ext cx="2808738" cy="581732"/>
          </a:xfrm>
          <a:custGeom>
            <a:avLst/>
            <a:gdLst>
              <a:gd name="connsiteX0" fmla="*/ 10120 w 2808738"/>
              <a:gd name="connsiteY0" fmla="*/ 573290 h 581732"/>
              <a:gd name="connsiteX1" fmla="*/ 356483 w 2808738"/>
              <a:gd name="connsiteY1" fmla="*/ 226926 h 581732"/>
              <a:gd name="connsiteX2" fmla="*/ 1340156 w 2808738"/>
              <a:gd name="connsiteY2" fmla="*/ 268490 h 581732"/>
              <a:gd name="connsiteX3" fmla="*/ 2171429 w 2808738"/>
              <a:gd name="connsiteY3" fmla="*/ 5253 h 581732"/>
              <a:gd name="connsiteX4" fmla="*/ 2808738 w 2808738"/>
              <a:gd name="connsiteY4" fmla="*/ 545580 h 581732"/>
              <a:gd name="connsiteX5" fmla="*/ 2171429 w 2808738"/>
              <a:gd name="connsiteY5" fmla="*/ 296199 h 581732"/>
              <a:gd name="connsiteX6" fmla="*/ 1561829 w 2808738"/>
              <a:gd name="connsiteY6" fmla="*/ 490162 h 581732"/>
              <a:gd name="connsiteX7" fmla="*/ 688992 w 2808738"/>
              <a:gd name="connsiteY7" fmla="*/ 476308 h 581732"/>
              <a:gd name="connsiteX8" fmla="*/ 10120 w 2808738"/>
              <a:gd name="connsiteY8" fmla="*/ 573290 h 5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8738" h="581732">
                <a:moveTo>
                  <a:pt x="10120" y="573290"/>
                </a:moveTo>
                <a:cubicBezTo>
                  <a:pt x="-45298" y="531726"/>
                  <a:pt x="134810" y="277726"/>
                  <a:pt x="356483" y="226926"/>
                </a:cubicBezTo>
                <a:cubicBezTo>
                  <a:pt x="578156" y="176126"/>
                  <a:pt x="1037665" y="305435"/>
                  <a:pt x="1340156" y="268490"/>
                </a:cubicBezTo>
                <a:cubicBezTo>
                  <a:pt x="1642647" y="231545"/>
                  <a:pt x="1926665" y="-40929"/>
                  <a:pt x="2171429" y="5253"/>
                </a:cubicBezTo>
                <a:cubicBezTo>
                  <a:pt x="2416193" y="51435"/>
                  <a:pt x="2808738" y="497089"/>
                  <a:pt x="2808738" y="545580"/>
                </a:cubicBezTo>
                <a:cubicBezTo>
                  <a:pt x="2808738" y="594071"/>
                  <a:pt x="2379247" y="305435"/>
                  <a:pt x="2171429" y="296199"/>
                </a:cubicBezTo>
                <a:cubicBezTo>
                  <a:pt x="1963611" y="286963"/>
                  <a:pt x="1808902" y="460144"/>
                  <a:pt x="1561829" y="490162"/>
                </a:cubicBezTo>
                <a:cubicBezTo>
                  <a:pt x="1314756" y="520180"/>
                  <a:pt x="945301" y="462453"/>
                  <a:pt x="688992" y="476308"/>
                </a:cubicBezTo>
                <a:cubicBezTo>
                  <a:pt x="432683" y="490163"/>
                  <a:pt x="65538" y="614854"/>
                  <a:pt x="10120" y="57329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Freeform 495"/>
          <p:cNvSpPr/>
          <p:nvPr/>
        </p:nvSpPr>
        <p:spPr>
          <a:xfrm rot="21106808">
            <a:off x="2209800" y="2417435"/>
            <a:ext cx="2808738" cy="581732"/>
          </a:xfrm>
          <a:custGeom>
            <a:avLst/>
            <a:gdLst>
              <a:gd name="connsiteX0" fmla="*/ 10120 w 2808738"/>
              <a:gd name="connsiteY0" fmla="*/ 573290 h 581732"/>
              <a:gd name="connsiteX1" fmla="*/ 356483 w 2808738"/>
              <a:gd name="connsiteY1" fmla="*/ 226926 h 581732"/>
              <a:gd name="connsiteX2" fmla="*/ 1340156 w 2808738"/>
              <a:gd name="connsiteY2" fmla="*/ 268490 h 581732"/>
              <a:gd name="connsiteX3" fmla="*/ 2171429 w 2808738"/>
              <a:gd name="connsiteY3" fmla="*/ 5253 h 581732"/>
              <a:gd name="connsiteX4" fmla="*/ 2808738 w 2808738"/>
              <a:gd name="connsiteY4" fmla="*/ 545580 h 581732"/>
              <a:gd name="connsiteX5" fmla="*/ 2171429 w 2808738"/>
              <a:gd name="connsiteY5" fmla="*/ 296199 h 581732"/>
              <a:gd name="connsiteX6" fmla="*/ 1561829 w 2808738"/>
              <a:gd name="connsiteY6" fmla="*/ 490162 h 581732"/>
              <a:gd name="connsiteX7" fmla="*/ 688992 w 2808738"/>
              <a:gd name="connsiteY7" fmla="*/ 476308 h 581732"/>
              <a:gd name="connsiteX8" fmla="*/ 10120 w 2808738"/>
              <a:gd name="connsiteY8" fmla="*/ 573290 h 5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8738" h="581732">
                <a:moveTo>
                  <a:pt x="10120" y="573290"/>
                </a:moveTo>
                <a:cubicBezTo>
                  <a:pt x="-45298" y="531726"/>
                  <a:pt x="134810" y="277726"/>
                  <a:pt x="356483" y="226926"/>
                </a:cubicBezTo>
                <a:cubicBezTo>
                  <a:pt x="578156" y="176126"/>
                  <a:pt x="1037665" y="305435"/>
                  <a:pt x="1340156" y="268490"/>
                </a:cubicBezTo>
                <a:cubicBezTo>
                  <a:pt x="1642647" y="231545"/>
                  <a:pt x="1926665" y="-40929"/>
                  <a:pt x="2171429" y="5253"/>
                </a:cubicBezTo>
                <a:cubicBezTo>
                  <a:pt x="2416193" y="51435"/>
                  <a:pt x="2808738" y="497089"/>
                  <a:pt x="2808738" y="545580"/>
                </a:cubicBezTo>
                <a:cubicBezTo>
                  <a:pt x="2808738" y="594071"/>
                  <a:pt x="2379247" y="305435"/>
                  <a:pt x="2171429" y="296199"/>
                </a:cubicBezTo>
                <a:cubicBezTo>
                  <a:pt x="1963611" y="286963"/>
                  <a:pt x="1808902" y="460144"/>
                  <a:pt x="1561829" y="490162"/>
                </a:cubicBezTo>
                <a:cubicBezTo>
                  <a:pt x="1314756" y="520180"/>
                  <a:pt x="945301" y="462453"/>
                  <a:pt x="688992" y="476308"/>
                </a:cubicBezTo>
                <a:cubicBezTo>
                  <a:pt x="432683" y="490163"/>
                  <a:pt x="65538" y="614854"/>
                  <a:pt x="10120" y="57329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2" name="Group 481"/>
          <p:cNvGrpSpPr/>
          <p:nvPr/>
        </p:nvGrpSpPr>
        <p:grpSpPr>
          <a:xfrm>
            <a:off x="2669924" y="2900765"/>
            <a:ext cx="656324" cy="2210488"/>
            <a:chOff x="2669924" y="2133600"/>
            <a:chExt cx="656324" cy="2210488"/>
          </a:xfrm>
        </p:grpSpPr>
        <p:sp>
          <p:nvSpPr>
            <p:cNvPr id="474" name="Oval 473"/>
            <p:cNvSpPr/>
            <p:nvPr/>
          </p:nvSpPr>
          <p:spPr>
            <a:xfrm>
              <a:off x="2669924" y="2133600"/>
              <a:ext cx="612716" cy="990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>
              <a:off x="2769752" y="3124200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2819400" y="3428312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/>
            <p:cNvSpPr/>
            <p:nvPr/>
          </p:nvSpPr>
          <p:spPr>
            <a:xfrm>
              <a:off x="2819400" y="3733112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2895600" y="4038600"/>
              <a:ext cx="430648" cy="30548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482"/>
          <p:cNvGrpSpPr/>
          <p:nvPr/>
        </p:nvGrpSpPr>
        <p:grpSpPr>
          <a:xfrm rot="301533">
            <a:off x="3153676" y="2900765"/>
            <a:ext cx="656324" cy="2210488"/>
            <a:chOff x="2669924" y="2133600"/>
            <a:chExt cx="656324" cy="2210488"/>
          </a:xfrm>
          <a:solidFill>
            <a:schemeClr val="accent6">
              <a:lumMod val="75000"/>
            </a:schemeClr>
          </a:solidFill>
        </p:grpSpPr>
        <p:sp>
          <p:nvSpPr>
            <p:cNvPr id="484" name="Oval 483"/>
            <p:cNvSpPr/>
            <p:nvPr/>
          </p:nvSpPr>
          <p:spPr>
            <a:xfrm>
              <a:off x="2669924" y="2133600"/>
              <a:ext cx="612716" cy="99060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/>
            <p:cNvSpPr/>
            <p:nvPr/>
          </p:nvSpPr>
          <p:spPr>
            <a:xfrm>
              <a:off x="2769752" y="3124200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/>
            <p:cNvSpPr/>
            <p:nvPr/>
          </p:nvSpPr>
          <p:spPr>
            <a:xfrm>
              <a:off x="2819400" y="3428312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>
              <a:off x="2819400" y="3733112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2895600" y="4038600"/>
              <a:ext cx="430648" cy="30548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3" name="TextBox 492"/>
          <p:cNvSpPr txBox="1"/>
          <p:nvPr/>
        </p:nvSpPr>
        <p:spPr>
          <a:xfrm>
            <a:off x="2821519" y="3281765"/>
            <a:ext cx="3788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a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494" name="TextBox 493"/>
          <p:cNvSpPr txBox="1"/>
          <p:nvPr/>
        </p:nvSpPr>
        <p:spPr>
          <a:xfrm>
            <a:off x="3352800" y="3281765"/>
            <a:ext cx="3788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497" name="TextBox 496"/>
          <p:cNvSpPr txBox="1"/>
          <p:nvPr/>
        </p:nvSpPr>
        <p:spPr>
          <a:xfrm>
            <a:off x="4724400" y="2976965"/>
            <a:ext cx="322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Extracellular matrix (ECM)</a:t>
            </a:r>
          </a:p>
        </p:txBody>
      </p:sp>
      <p:sp>
        <p:nvSpPr>
          <p:cNvPr id="498" name="TextBox 497"/>
          <p:cNvSpPr txBox="1"/>
          <p:nvPr/>
        </p:nvSpPr>
        <p:spPr>
          <a:xfrm>
            <a:off x="4590653" y="152400"/>
            <a:ext cx="4224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Join the cytoskeleton on the inside of the cell to the extracellular matrix on the outside.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Heterodimers of alpha and beta subunits</a:t>
            </a:r>
            <a:endParaRPr lang="en-US" sz="2400" dirty="0"/>
          </a:p>
        </p:txBody>
      </p:sp>
      <p:sp>
        <p:nvSpPr>
          <p:cNvPr id="499" name="TextBox 498"/>
          <p:cNvSpPr txBox="1"/>
          <p:nvPr/>
        </p:nvSpPr>
        <p:spPr>
          <a:xfrm>
            <a:off x="7181208" y="4278868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 animBg="1"/>
      <p:bldP spid="491" grpId="0" animBg="1"/>
      <p:bldP spid="492" grpId="0"/>
      <p:bldP spid="495" grpId="0" animBg="1"/>
      <p:bldP spid="496" grpId="0" animBg="1"/>
      <p:bldP spid="4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Ligands in ECM – collagen, </a:t>
            </a:r>
            <a:r>
              <a:rPr lang="en-US" dirty="0" err="1" smtClean="0"/>
              <a:t>fibronectin</a:t>
            </a:r>
            <a:r>
              <a:rPr lang="en-US" dirty="0" smtClean="0"/>
              <a:t>, and </a:t>
            </a:r>
            <a:r>
              <a:rPr lang="en-US" dirty="0" err="1" smtClean="0"/>
              <a:t>laminin</a:t>
            </a:r>
            <a:endParaRPr lang="en-US" dirty="0" smtClean="0"/>
          </a:p>
          <a:p>
            <a:r>
              <a:rPr lang="en-US" dirty="0" smtClean="0"/>
              <a:t>Important for cellular processes including: cell adhesion, cell migration, signal transduction, and cell growth/death 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9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Toll-like receptors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6" name="Rounded Rectangle 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2" name="Straight Connector 41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3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1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48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5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6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4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9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Freeform 2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1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" name="Freeform 1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4" name="Oval 473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 flip="none" rotWithShape="1">
            <a:gsLst>
              <a:gs pos="36000">
                <a:srgbClr val="FAC77D"/>
              </a:gs>
              <a:gs pos="58000">
                <a:srgbClr val="FBA97D"/>
              </a:gs>
              <a:gs pos="8000">
                <a:srgbClr val="FCDEB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TextBox 475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nucleus</a:t>
            </a:r>
            <a:endParaRPr lang="en-US" sz="2400" dirty="0"/>
          </a:p>
        </p:txBody>
      </p:sp>
      <p:grpSp>
        <p:nvGrpSpPr>
          <p:cNvPr id="477" name="Group 476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478" name="Freeform 477"/>
            <p:cNvSpPr/>
            <p:nvPr/>
          </p:nvSpPr>
          <p:spPr>
            <a:xfrm>
              <a:off x="4156364" y="6151418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4308764" y="6172200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2" name="TextBox 481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484" name="TextBox 483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sp>
        <p:nvSpPr>
          <p:cNvPr id="485" name="Rounded Rectangle 484"/>
          <p:cNvSpPr/>
          <p:nvPr/>
        </p:nvSpPr>
        <p:spPr>
          <a:xfrm>
            <a:off x="3465303" y="1371600"/>
            <a:ext cx="345058" cy="1371357"/>
          </a:xfrm>
          <a:prstGeom prst="roundRect">
            <a:avLst/>
          </a:prstGeom>
          <a:pattFill prst="dkDnDiag">
            <a:fgClr>
              <a:srgbClr val="FF3399"/>
            </a:fgClr>
            <a:bgClr>
              <a:srgbClr val="FCDEB2"/>
            </a:bgClr>
          </a:patt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ounded Rectangle 485"/>
          <p:cNvSpPr/>
          <p:nvPr/>
        </p:nvSpPr>
        <p:spPr>
          <a:xfrm>
            <a:off x="3936985" y="1371600"/>
            <a:ext cx="345058" cy="1371357"/>
          </a:xfrm>
          <a:prstGeom prst="roundRect">
            <a:avLst/>
          </a:prstGeom>
          <a:pattFill prst="dkDnDiag">
            <a:fgClr>
              <a:schemeClr val="accent3">
                <a:lumMod val="50000"/>
              </a:schemeClr>
            </a:fgClr>
            <a:bgClr>
              <a:srgbClr val="99FF33"/>
            </a:bgClr>
          </a:patt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3473419" y="2742957"/>
            <a:ext cx="336581" cy="686043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3962400" y="2743200"/>
            <a:ext cx="336581" cy="68604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Lightning Bolt 489"/>
          <p:cNvSpPr/>
          <p:nvPr/>
        </p:nvSpPr>
        <p:spPr>
          <a:xfrm>
            <a:off x="3627986" y="3429000"/>
            <a:ext cx="639214" cy="838200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TextBox 490"/>
          <p:cNvSpPr txBox="1"/>
          <p:nvPr/>
        </p:nvSpPr>
        <p:spPr>
          <a:xfrm>
            <a:off x="76200" y="3657600"/>
            <a:ext cx="30548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Involved in the immune response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Signals between downstream proteins result in enhanced transcription of inflammatory genes</a:t>
            </a:r>
            <a:endParaRPr lang="en-US" sz="2400" dirty="0"/>
          </a:p>
        </p:txBody>
      </p:sp>
      <p:sp>
        <p:nvSpPr>
          <p:cNvPr id="492" name="Bent Arrow 491"/>
          <p:cNvSpPr/>
          <p:nvPr/>
        </p:nvSpPr>
        <p:spPr>
          <a:xfrm>
            <a:off x="5961331" y="4800600"/>
            <a:ext cx="915211" cy="75976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3" name="TextBox 492"/>
          <p:cNvSpPr txBox="1"/>
          <p:nvPr/>
        </p:nvSpPr>
        <p:spPr>
          <a:xfrm>
            <a:off x="7025546" y="4572000"/>
            <a:ext cx="186296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Immune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2 0.00602 0.0033 0.01204 0.00607 0.01805 C 0.01198 0.03079 0.02864 0.05347 0.03941 0.05856 C 0.04357 0.06389 0.04861 0.06597 0.05312 0.0706 C 0.06441 0.08241 0.07378 0.09305 0.08784 0.09884 C 0.09236 0.10486 0.09531 0.10694 0.10156 0.10903 C 0.10885 0.11574 0.11823 0.12268 0.1243 0.13125 C 0.12778 0.13611 0.13073 0.13958 0.13489 0.14329 C 0.13593 0.14606 0.13628 0.1493 0.13784 0.15139 C 0.13906 0.15301 0.14114 0.15231 0.14253 0.15347 C 0.14375 0.1544 0.14462 0.15602 0.14548 0.15764 C 0.15104 0.16736 0.15712 0.1794 0.16371 0.18773 C 0.16823 0.2081 0.16128 0.17893 0.16823 0.2 C 0.17205 0.21134 0.17205 0.22361 0.17725 0.23426 C 0.1783 0.24097 0.17934 0.24768 0.18038 0.2544 C 0.18073 0.25648 0.18177 0.26065 0.18177 0.26065 " pathEditMode="relative" ptsTypes="fffffffffffffffA">
                                      <p:cBhvr>
                                        <p:cTn id="18" dur="2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 animBg="1"/>
      <p:bldP spid="490" grpId="1" animBg="1"/>
      <p:bldP spid="492" grpId="0" animBg="1"/>
      <p:bldP spid="4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receive chemical signals that give commands to the cell.</a:t>
            </a:r>
            <a:endParaRPr lang="en-US" dirty="0"/>
          </a:p>
        </p:txBody>
      </p:sp>
      <p:pic>
        <p:nvPicPr>
          <p:cNvPr id="4" name="Picture 3" descr="C:\Users\Misty\AppData\Local\Microsoft\Windows\Temporary Internet Files\Content.IE5\0GOOTJ45\MM90031575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21426"/>
            <a:ext cx="1676400" cy="238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Die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4800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Divide</a:t>
            </a:r>
            <a:endParaRPr lang="en-US" sz="24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3389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Allow this molecule to pass</a:t>
            </a:r>
            <a:endParaRPr lang="en-US" sz="24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6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Ligands include: Lipopolysaccharide, double-stranded RNA, </a:t>
            </a:r>
            <a:r>
              <a:rPr lang="en-US" dirty="0" err="1" smtClean="0"/>
              <a:t>flagellin</a:t>
            </a:r>
            <a:r>
              <a:rPr lang="en-US" dirty="0" smtClean="0"/>
              <a:t>, heat shock proteins</a:t>
            </a:r>
          </a:p>
          <a:p>
            <a:r>
              <a:rPr lang="en-US" dirty="0" smtClean="0"/>
              <a:t>Important for the innate immune response to bacterial and viral stimuli.</a:t>
            </a:r>
          </a:p>
        </p:txBody>
      </p:sp>
    </p:spTree>
    <p:extLst>
      <p:ext uri="{BB962C8B-B14F-4D97-AF65-F5344CB8AC3E}">
        <p14:creationId xmlns:p14="http://schemas.microsoft.com/office/powerpoint/2010/main" val="1863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76200"/>
            <a:ext cx="7498080" cy="1143000"/>
          </a:xfrm>
        </p:spPr>
        <p:txBody>
          <a:bodyPr/>
          <a:lstStyle/>
          <a:p>
            <a:r>
              <a:rPr lang="en-US" dirty="0" smtClean="0"/>
              <a:t>Class 2: Intracellular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4800600"/>
          </a:xfrm>
        </p:spPr>
        <p:txBody>
          <a:bodyPr/>
          <a:lstStyle/>
          <a:p>
            <a:r>
              <a:rPr lang="en-US" dirty="0" smtClean="0"/>
              <a:t>Can be divided into 2 general groups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Nuclear and cytoplasmic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6" name="Rounded Rectangle 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2" name="Straight Connector 41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3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1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48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5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6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4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9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Freeform 2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1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" name="Freeform 1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4" name="Oval 473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 flip="none" rotWithShape="1">
            <a:gsLst>
              <a:gs pos="36000">
                <a:srgbClr val="FAC77D"/>
              </a:gs>
              <a:gs pos="58000">
                <a:srgbClr val="FBA97D"/>
              </a:gs>
              <a:gs pos="8000">
                <a:srgbClr val="FCDEB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TextBox 476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nucleus</a:t>
            </a:r>
            <a:endParaRPr lang="en-US" sz="2400" dirty="0"/>
          </a:p>
        </p:txBody>
      </p:sp>
      <p:grpSp>
        <p:nvGrpSpPr>
          <p:cNvPr id="480" name="Group 479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478" name="Freeform 477"/>
            <p:cNvSpPr/>
            <p:nvPr/>
          </p:nvSpPr>
          <p:spPr>
            <a:xfrm>
              <a:off x="4156364" y="6151418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4308764" y="6172200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grpSp>
        <p:nvGrpSpPr>
          <p:cNvPr id="492" name="Group 491"/>
          <p:cNvGrpSpPr/>
          <p:nvPr/>
        </p:nvGrpSpPr>
        <p:grpSpPr>
          <a:xfrm>
            <a:off x="5509164" y="5334000"/>
            <a:ext cx="434436" cy="457200"/>
            <a:chOff x="5509164" y="5334000"/>
            <a:chExt cx="434436" cy="457200"/>
          </a:xfrm>
        </p:grpSpPr>
        <p:sp>
          <p:nvSpPr>
            <p:cNvPr id="482" name="Flowchart: Collate 481"/>
            <p:cNvSpPr/>
            <p:nvPr/>
          </p:nvSpPr>
          <p:spPr>
            <a:xfrm>
              <a:off x="5509164" y="5334000"/>
              <a:ext cx="205836" cy="457200"/>
            </a:xfrm>
            <a:prstGeom prst="flowChartCollat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3" name="Flowchart: Collate 482"/>
            <p:cNvSpPr/>
            <p:nvPr/>
          </p:nvSpPr>
          <p:spPr>
            <a:xfrm>
              <a:off x="5737764" y="5334000"/>
              <a:ext cx="205836" cy="457200"/>
            </a:xfrm>
            <a:prstGeom prst="flowChartCollat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84" name="Freeform 483"/>
          <p:cNvSpPr/>
          <p:nvPr/>
        </p:nvSpPr>
        <p:spPr>
          <a:xfrm>
            <a:off x="4120084" y="4094260"/>
            <a:ext cx="479859" cy="491595"/>
          </a:xfrm>
          <a:custGeom>
            <a:avLst/>
            <a:gdLst>
              <a:gd name="connsiteX0" fmla="*/ 188680 w 479859"/>
              <a:gd name="connsiteY0" fmla="*/ 6685 h 491595"/>
              <a:gd name="connsiteX1" fmla="*/ 188680 w 479859"/>
              <a:gd name="connsiteY1" fmla="*/ 6685 h 491595"/>
              <a:gd name="connsiteX2" fmla="*/ 22425 w 479859"/>
              <a:gd name="connsiteY2" fmla="*/ 20540 h 491595"/>
              <a:gd name="connsiteX3" fmla="*/ 63989 w 479859"/>
              <a:gd name="connsiteY3" fmla="*/ 186795 h 491595"/>
              <a:gd name="connsiteX4" fmla="*/ 105552 w 479859"/>
              <a:gd name="connsiteY4" fmla="*/ 214504 h 491595"/>
              <a:gd name="connsiteX5" fmla="*/ 188680 w 479859"/>
              <a:gd name="connsiteY5" fmla="*/ 297631 h 491595"/>
              <a:gd name="connsiteX6" fmla="*/ 202534 w 479859"/>
              <a:gd name="connsiteY6" fmla="*/ 339195 h 491595"/>
              <a:gd name="connsiteX7" fmla="*/ 299516 w 479859"/>
              <a:gd name="connsiteY7" fmla="*/ 463885 h 491595"/>
              <a:gd name="connsiteX8" fmla="*/ 341080 w 479859"/>
              <a:gd name="connsiteY8" fmla="*/ 491595 h 491595"/>
              <a:gd name="connsiteX9" fmla="*/ 465771 w 479859"/>
              <a:gd name="connsiteY9" fmla="*/ 477740 h 491595"/>
              <a:gd name="connsiteX10" fmla="*/ 479625 w 479859"/>
              <a:gd name="connsiteY10" fmla="*/ 422322 h 491595"/>
              <a:gd name="connsiteX11" fmla="*/ 438061 w 479859"/>
              <a:gd name="connsiteY11" fmla="*/ 325340 h 491595"/>
              <a:gd name="connsiteX12" fmla="*/ 424207 w 479859"/>
              <a:gd name="connsiteY12" fmla="*/ 283776 h 491595"/>
              <a:gd name="connsiteX13" fmla="*/ 382643 w 479859"/>
              <a:gd name="connsiteY13" fmla="*/ 256067 h 491595"/>
              <a:gd name="connsiteX14" fmla="*/ 354934 w 479859"/>
              <a:gd name="connsiteY14" fmla="*/ 214504 h 491595"/>
              <a:gd name="connsiteX15" fmla="*/ 299516 w 479859"/>
              <a:gd name="connsiteY15" fmla="*/ 159085 h 491595"/>
              <a:gd name="connsiteX16" fmla="*/ 285661 w 479859"/>
              <a:gd name="connsiteY16" fmla="*/ 117522 h 491595"/>
              <a:gd name="connsiteX17" fmla="*/ 188680 w 479859"/>
              <a:gd name="connsiteY17" fmla="*/ 6685 h 491595"/>
              <a:gd name="connsiteX18" fmla="*/ 188680 w 479859"/>
              <a:gd name="connsiteY18" fmla="*/ 6685 h 4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9859" h="491595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Freeform 484"/>
          <p:cNvSpPr/>
          <p:nvPr/>
        </p:nvSpPr>
        <p:spPr>
          <a:xfrm>
            <a:off x="4495800" y="3775605"/>
            <a:ext cx="479859" cy="491595"/>
          </a:xfrm>
          <a:custGeom>
            <a:avLst/>
            <a:gdLst>
              <a:gd name="connsiteX0" fmla="*/ 188680 w 479859"/>
              <a:gd name="connsiteY0" fmla="*/ 6685 h 491595"/>
              <a:gd name="connsiteX1" fmla="*/ 188680 w 479859"/>
              <a:gd name="connsiteY1" fmla="*/ 6685 h 491595"/>
              <a:gd name="connsiteX2" fmla="*/ 22425 w 479859"/>
              <a:gd name="connsiteY2" fmla="*/ 20540 h 491595"/>
              <a:gd name="connsiteX3" fmla="*/ 63989 w 479859"/>
              <a:gd name="connsiteY3" fmla="*/ 186795 h 491595"/>
              <a:gd name="connsiteX4" fmla="*/ 105552 w 479859"/>
              <a:gd name="connsiteY4" fmla="*/ 214504 h 491595"/>
              <a:gd name="connsiteX5" fmla="*/ 188680 w 479859"/>
              <a:gd name="connsiteY5" fmla="*/ 297631 h 491595"/>
              <a:gd name="connsiteX6" fmla="*/ 202534 w 479859"/>
              <a:gd name="connsiteY6" fmla="*/ 339195 h 491595"/>
              <a:gd name="connsiteX7" fmla="*/ 299516 w 479859"/>
              <a:gd name="connsiteY7" fmla="*/ 463885 h 491595"/>
              <a:gd name="connsiteX8" fmla="*/ 341080 w 479859"/>
              <a:gd name="connsiteY8" fmla="*/ 491595 h 491595"/>
              <a:gd name="connsiteX9" fmla="*/ 465771 w 479859"/>
              <a:gd name="connsiteY9" fmla="*/ 477740 h 491595"/>
              <a:gd name="connsiteX10" fmla="*/ 479625 w 479859"/>
              <a:gd name="connsiteY10" fmla="*/ 422322 h 491595"/>
              <a:gd name="connsiteX11" fmla="*/ 438061 w 479859"/>
              <a:gd name="connsiteY11" fmla="*/ 325340 h 491595"/>
              <a:gd name="connsiteX12" fmla="*/ 424207 w 479859"/>
              <a:gd name="connsiteY12" fmla="*/ 283776 h 491595"/>
              <a:gd name="connsiteX13" fmla="*/ 382643 w 479859"/>
              <a:gd name="connsiteY13" fmla="*/ 256067 h 491595"/>
              <a:gd name="connsiteX14" fmla="*/ 354934 w 479859"/>
              <a:gd name="connsiteY14" fmla="*/ 214504 h 491595"/>
              <a:gd name="connsiteX15" fmla="*/ 299516 w 479859"/>
              <a:gd name="connsiteY15" fmla="*/ 159085 h 491595"/>
              <a:gd name="connsiteX16" fmla="*/ 285661 w 479859"/>
              <a:gd name="connsiteY16" fmla="*/ 117522 h 491595"/>
              <a:gd name="connsiteX17" fmla="*/ 188680 w 479859"/>
              <a:gd name="connsiteY17" fmla="*/ 6685 h 491595"/>
              <a:gd name="connsiteX18" fmla="*/ 188680 w 479859"/>
              <a:gd name="connsiteY18" fmla="*/ 6685 h 4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9859" h="491595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8" name="Group 487"/>
          <p:cNvGrpSpPr/>
          <p:nvPr/>
        </p:nvGrpSpPr>
        <p:grpSpPr>
          <a:xfrm>
            <a:off x="1981200" y="4191000"/>
            <a:ext cx="434436" cy="457200"/>
            <a:chOff x="1981200" y="4191000"/>
            <a:chExt cx="434436" cy="457200"/>
          </a:xfrm>
        </p:grpSpPr>
        <p:sp>
          <p:nvSpPr>
            <p:cNvPr id="486" name="Flowchart: Collate 485"/>
            <p:cNvSpPr/>
            <p:nvPr/>
          </p:nvSpPr>
          <p:spPr>
            <a:xfrm>
              <a:off x="19812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7" name="Flowchart: Collate 486"/>
            <p:cNvSpPr/>
            <p:nvPr/>
          </p:nvSpPr>
          <p:spPr>
            <a:xfrm>
              <a:off x="22098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89" name="TextBox 488"/>
          <p:cNvSpPr txBox="1"/>
          <p:nvPr/>
        </p:nvSpPr>
        <p:spPr>
          <a:xfrm>
            <a:off x="5943600" y="4796135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uclear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1706149" y="3470333"/>
            <a:ext cx="198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Cytoplasmic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6" name="Rounded Rectangle 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2" name="Straight Connector 41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3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1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48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5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6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4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9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Freeform 2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1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" name="Freeform 1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4" name="Oval 473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 flip="none" rotWithShape="1">
            <a:gsLst>
              <a:gs pos="36000">
                <a:srgbClr val="FAC77D"/>
              </a:gs>
              <a:gs pos="58000">
                <a:srgbClr val="FBA97D"/>
              </a:gs>
              <a:gs pos="8000">
                <a:srgbClr val="FCDEB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TextBox 476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nucleus</a:t>
            </a:r>
            <a:endParaRPr lang="en-US" sz="2400" dirty="0"/>
          </a:p>
        </p:txBody>
      </p:sp>
      <p:grpSp>
        <p:nvGrpSpPr>
          <p:cNvPr id="480" name="Group 479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478" name="Freeform 477"/>
            <p:cNvSpPr/>
            <p:nvPr/>
          </p:nvSpPr>
          <p:spPr>
            <a:xfrm>
              <a:off x="4156364" y="6151418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4308764" y="6172200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sp>
        <p:nvSpPr>
          <p:cNvPr id="484" name="Freeform 483"/>
          <p:cNvSpPr/>
          <p:nvPr/>
        </p:nvSpPr>
        <p:spPr>
          <a:xfrm>
            <a:off x="4120084" y="4094260"/>
            <a:ext cx="479859" cy="491595"/>
          </a:xfrm>
          <a:custGeom>
            <a:avLst/>
            <a:gdLst>
              <a:gd name="connsiteX0" fmla="*/ 188680 w 479859"/>
              <a:gd name="connsiteY0" fmla="*/ 6685 h 491595"/>
              <a:gd name="connsiteX1" fmla="*/ 188680 w 479859"/>
              <a:gd name="connsiteY1" fmla="*/ 6685 h 491595"/>
              <a:gd name="connsiteX2" fmla="*/ 22425 w 479859"/>
              <a:gd name="connsiteY2" fmla="*/ 20540 h 491595"/>
              <a:gd name="connsiteX3" fmla="*/ 63989 w 479859"/>
              <a:gd name="connsiteY3" fmla="*/ 186795 h 491595"/>
              <a:gd name="connsiteX4" fmla="*/ 105552 w 479859"/>
              <a:gd name="connsiteY4" fmla="*/ 214504 h 491595"/>
              <a:gd name="connsiteX5" fmla="*/ 188680 w 479859"/>
              <a:gd name="connsiteY5" fmla="*/ 297631 h 491595"/>
              <a:gd name="connsiteX6" fmla="*/ 202534 w 479859"/>
              <a:gd name="connsiteY6" fmla="*/ 339195 h 491595"/>
              <a:gd name="connsiteX7" fmla="*/ 299516 w 479859"/>
              <a:gd name="connsiteY7" fmla="*/ 463885 h 491595"/>
              <a:gd name="connsiteX8" fmla="*/ 341080 w 479859"/>
              <a:gd name="connsiteY8" fmla="*/ 491595 h 491595"/>
              <a:gd name="connsiteX9" fmla="*/ 465771 w 479859"/>
              <a:gd name="connsiteY9" fmla="*/ 477740 h 491595"/>
              <a:gd name="connsiteX10" fmla="*/ 479625 w 479859"/>
              <a:gd name="connsiteY10" fmla="*/ 422322 h 491595"/>
              <a:gd name="connsiteX11" fmla="*/ 438061 w 479859"/>
              <a:gd name="connsiteY11" fmla="*/ 325340 h 491595"/>
              <a:gd name="connsiteX12" fmla="*/ 424207 w 479859"/>
              <a:gd name="connsiteY12" fmla="*/ 283776 h 491595"/>
              <a:gd name="connsiteX13" fmla="*/ 382643 w 479859"/>
              <a:gd name="connsiteY13" fmla="*/ 256067 h 491595"/>
              <a:gd name="connsiteX14" fmla="*/ 354934 w 479859"/>
              <a:gd name="connsiteY14" fmla="*/ 214504 h 491595"/>
              <a:gd name="connsiteX15" fmla="*/ 299516 w 479859"/>
              <a:gd name="connsiteY15" fmla="*/ 159085 h 491595"/>
              <a:gd name="connsiteX16" fmla="*/ 285661 w 479859"/>
              <a:gd name="connsiteY16" fmla="*/ 117522 h 491595"/>
              <a:gd name="connsiteX17" fmla="*/ 188680 w 479859"/>
              <a:gd name="connsiteY17" fmla="*/ 6685 h 491595"/>
              <a:gd name="connsiteX18" fmla="*/ 188680 w 479859"/>
              <a:gd name="connsiteY18" fmla="*/ 6685 h 4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9859" h="491595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Freeform 484"/>
          <p:cNvSpPr/>
          <p:nvPr/>
        </p:nvSpPr>
        <p:spPr>
          <a:xfrm>
            <a:off x="4495800" y="3775605"/>
            <a:ext cx="479859" cy="491595"/>
          </a:xfrm>
          <a:custGeom>
            <a:avLst/>
            <a:gdLst>
              <a:gd name="connsiteX0" fmla="*/ 188680 w 479859"/>
              <a:gd name="connsiteY0" fmla="*/ 6685 h 491595"/>
              <a:gd name="connsiteX1" fmla="*/ 188680 w 479859"/>
              <a:gd name="connsiteY1" fmla="*/ 6685 h 491595"/>
              <a:gd name="connsiteX2" fmla="*/ 22425 w 479859"/>
              <a:gd name="connsiteY2" fmla="*/ 20540 h 491595"/>
              <a:gd name="connsiteX3" fmla="*/ 63989 w 479859"/>
              <a:gd name="connsiteY3" fmla="*/ 186795 h 491595"/>
              <a:gd name="connsiteX4" fmla="*/ 105552 w 479859"/>
              <a:gd name="connsiteY4" fmla="*/ 214504 h 491595"/>
              <a:gd name="connsiteX5" fmla="*/ 188680 w 479859"/>
              <a:gd name="connsiteY5" fmla="*/ 297631 h 491595"/>
              <a:gd name="connsiteX6" fmla="*/ 202534 w 479859"/>
              <a:gd name="connsiteY6" fmla="*/ 339195 h 491595"/>
              <a:gd name="connsiteX7" fmla="*/ 299516 w 479859"/>
              <a:gd name="connsiteY7" fmla="*/ 463885 h 491595"/>
              <a:gd name="connsiteX8" fmla="*/ 341080 w 479859"/>
              <a:gd name="connsiteY8" fmla="*/ 491595 h 491595"/>
              <a:gd name="connsiteX9" fmla="*/ 465771 w 479859"/>
              <a:gd name="connsiteY9" fmla="*/ 477740 h 491595"/>
              <a:gd name="connsiteX10" fmla="*/ 479625 w 479859"/>
              <a:gd name="connsiteY10" fmla="*/ 422322 h 491595"/>
              <a:gd name="connsiteX11" fmla="*/ 438061 w 479859"/>
              <a:gd name="connsiteY11" fmla="*/ 325340 h 491595"/>
              <a:gd name="connsiteX12" fmla="*/ 424207 w 479859"/>
              <a:gd name="connsiteY12" fmla="*/ 283776 h 491595"/>
              <a:gd name="connsiteX13" fmla="*/ 382643 w 479859"/>
              <a:gd name="connsiteY13" fmla="*/ 256067 h 491595"/>
              <a:gd name="connsiteX14" fmla="*/ 354934 w 479859"/>
              <a:gd name="connsiteY14" fmla="*/ 214504 h 491595"/>
              <a:gd name="connsiteX15" fmla="*/ 299516 w 479859"/>
              <a:gd name="connsiteY15" fmla="*/ 159085 h 491595"/>
              <a:gd name="connsiteX16" fmla="*/ 285661 w 479859"/>
              <a:gd name="connsiteY16" fmla="*/ 117522 h 491595"/>
              <a:gd name="connsiteX17" fmla="*/ 188680 w 479859"/>
              <a:gd name="connsiteY17" fmla="*/ 6685 h 491595"/>
              <a:gd name="connsiteX18" fmla="*/ 188680 w 479859"/>
              <a:gd name="connsiteY18" fmla="*/ 6685 h 4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9859" h="491595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8" name="Group 487"/>
          <p:cNvGrpSpPr/>
          <p:nvPr/>
        </p:nvGrpSpPr>
        <p:grpSpPr>
          <a:xfrm>
            <a:off x="1981200" y="4191000"/>
            <a:ext cx="434436" cy="457200"/>
            <a:chOff x="1981200" y="4191000"/>
            <a:chExt cx="434436" cy="457200"/>
          </a:xfrm>
        </p:grpSpPr>
        <p:sp>
          <p:nvSpPr>
            <p:cNvPr id="486" name="Flowchart: Collate 485"/>
            <p:cNvSpPr/>
            <p:nvPr/>
          </p:nvSpPr>
          <p:spPr>
            <a:xfrm>
              <a:off x="19812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7" name="Flowchart: Collate 486"/>
            <p:cNvSpPr/>
            <p:nvPr/>
          </p:nvSpPr>
          <p:spPr>
            <a:xfrm>
              <a:off x="2209800" y="4191000"/>
              <a:ext cx="205836" cy="45720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91" name="TextBox 490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475" name="Content Placeholder 474"/>
          <p:cNvSpPr>
            <a:spLocks noGrp="1"/>
          </p:cNvSpPr>
          <p:nvPr>
            <p:ph idx="1"/>
          </p:nvPr>
        </p:nvSpPr>
        <p:spPr>
          <a:xfrm>
            <a:off x="1435608" y="762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Cytoplasmic – in the cytoplasm of cell</a:t>
            </a:r>
          </a:p>
          <a:p>
            <a:r>
              <a:rPr lang="en-US" sz="2800" dirty="0" smtClean="0"/>
              <a:t>Ligand binds…</a:t>
            </a:r>
            <a:endParaRPr lang="en-US" sz="2800" dirty="0"/>
          </a:p>
        </p:txBody>
      </p:sp>
      <p:sp>
        <p:nvSpPr>
          <p:cNvPr id="492" name="Oval 491"/>
          <p:cNvSpPr/>
          <p:nvPr/>
        </p:nvSpPr>
        <p:spPr>
          <a:xfrm>
            <a:off x="2032215" y="1219200"/>
            <a:ext cx="235663" cy="2286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TextBox 492"/>
          <p:cNvSpPr txBox="1"/>
          <p:nvPr/>
        </p:nvSpPr>
        <p:spPr>
          <a:xfrm>
            <a:off x="33057" y="4953000"/>
            <a:ext cx="3777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Receptor crosses the nucleus through a pore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Binds to DNA, enhances transcription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New messenger RNA leaves nucleus</a:t>
            </a:r>
            <a:endParaRPr lang="en-US" dirty="0"/>
          </a:p>
        </p:txBody>
      </p:sp>
      <p:sp>
        <p:nvSpPr>
          <p:cNvPr id="495" name="Bent Arrow 494"/>
          <p:cNvSpPr/>
          <p:nvPr/>
        </p:nvSpPr>
        <p:spPr>
          <a:xfrm>
            <a:off x="5978504" y="5105400"/>
            <a:ext cx="422277" cy="454967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0" name="Group 509"/>
          <p:cNvGrpSpPr/>
          <p:nvPr/>
        </p:nvGrpSpPr>
        <p:grpSpPr>
          <a:xfrm>
            <a:off x="6691745" y="4038600"/>
            <a:ext cx="1719856" cy="403826"/>
            <a:chOff x="6691745" y="4038600"/>
            <a:chExt cx="1719856" cy="403826"/>
          </a:xfrm>
        </p:grpSpPr>
        <p:sp>
          <p:nvSpPr>
            <p:cNvPr id="498" name="Freeform 497"/>
            <p:cNvSpPr/>
            <p:nvPr/>
          </p:nvSpPr>
          <p:spPr>
            <a:xfrm>
              <a:off x="6691745" y="4210491"/>
              <a:ext cx="1719856" cy="231935"/>
            </a:xfrm>
            <a:custGeom>
              <a:avLst/>
              <a:gdLst>
                <a:gd name="connsiteX0" fmla="*/ 0 w 2022764"/>
                <a:gd name="connsiteY0" fmla="*/ 1291 h 231935"/>
                <a:gd name="connsiteX1" fmla="*/ 401782 w 2022764"/>
                <a:gd name="connsiteY1" fmla="*/ 125982 h 231935"/>
                <a:gd name="connsiteX2" fmla="*/ 914400 w 2022764"/>
                <a:gd name="connsiteY2" fmla="*/ 1291 h 231935"/>
                <a:gd name="connsiteX3" fmla="*/ 1413164 w 2022764"/>
                <a:gd name="connsiteY3" fmla="*/ 222964 h 231935"/>
                <a:gd name="connsiteX4" fmla="*/ 2022764 w 2022764"/>
                <a:gd name="connsiteY4" fmla="*/ 167545 h 23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2764" h="231935">
                  <a:moveTo>
                    <a:pt x="0" y="1291"/>
                  </a:moveTo>
                  <a:cubicBezTo>
                    <a:pt x="124691" y="63636"/>
                    <a:pt x="249382" y="125982"/>
                    <a:pt x="401782" y="125982"/>
                  </a:cubicBezTo>
                  <a:cubicBezTo>
                    <a:pt x="554182" y="125982"/>
                    <a:pt x="745836" y="-14873"/>
                    <a:pt x="914400" y="1291"/>
                  </a:cubicBezTo>
                  <a:cubicBezTo>
                    <a:pt x="1082964" y="17455"/>
                    <a:pt x="1228437" y="195255"/>
                    <a:pt x="1413164" y="222964"/>
                  </a:cubicBezTo>
                  <a:cubicBezTo>
                    <a:pt x="1597891" y="250673"/>
                    <a:pt x="1810327" y="209109"/>
                    <a:pt x="2022764" y="16754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6806706" y="40942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6959106" y="41704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7114091" y="41704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7263906" y="41148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7416306" y="40386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7568706" y="40942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8153400" y="42672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7995888" y="42466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7861274" y="42466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7723691" y="41910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8305800" y="42466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1" name="TextBox 510"/>
          <p:cNvSpPr txBox="1"/>
          <p:nvPr/>
        </p:nvSpPr>
        <p:spPr>
          <a:xfrm>
            <a:off x="8153400" y="4419600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mRNA</a:t>
            </a:r>
            <a:endParaRPr lang="en-US" sz="2400" dirty="0"/>
          </a:p>
        </p:txBody>
      </p:sp>
      <p:grpSp>
        <p:nvGrpSpPr>
          <p:cNvPr id="516" name="Group 515"/>
          <p:cNvGrpSpPr/>
          <p:nvPr/>
        </p:nvGrpSpPr>
        <p:grpSpPr>
          <a:xfrm>
            <a:off x="2003964" y="3962400"/>
            <a:ext cx="434436" cy="685800"/>
            <a:chOff x="1524000" y="3962400"/>
            <a:chExt cx="434436" cy="685800"/>
          </a:xfrm>
        </p:grpSpPr>
        <p:grpSp>
          <p:nvGrpSpPr>
            <p:cNvPr id="512" name="Group 511"/>
            <p:cNvGrpSpPr/>
            <p:nvPr/>
          </p:nvGrpSpPr>
          <p:grpSpPr>
            <a:xfrm>
              <a:off x="1524000" y="4191000"/>
              <a:ext cx="434436" cy="457200"/>
              <a:chOff x="1981200" y="4191000"/>
              <a:chExt cx="434436" cy="457200"/>
            </a:xfrm>
          </p:grpSpPr>
          <p:sp>
            <p:nvSpPr>
              <p:cNvPr id="513" name="Flowchart: Collate 512"/>
              <p:cNvSpPr/>
              <p:nvPr/>
            </p:nvSpPr>
            <p:spPr>
              <a:xfrm>
                <a:off x="1981200" y="4191000"/>
                <a:ext cx="205836" cy="457200"/>
              </a:xfrm>
              <a:prstGeom prst="flowChartCol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4" name="Flowchart: Collate 513"/>
              <p:cNvSpPr/>
              <p:nvPr/>
            </p:nvSpPr>
            <p:spPr>
              <a:xfrm>
                <a:off x="2209800" y="4191000"/>
                <a:ext cx="205836" cy="457200"/>
              </a:xfrm>
              <a:prstGeom prst="flowChartCol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5" name="Oval 514"/>
            <p:cNvSpPr/>
            <p:nvPr/>
          </p:nvSpPr>
          <p:spPr>
            <a:xfrm>
              <a:off x="1600200" y="3962400"/>
              <a:ext cx="235663" cy="2286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84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C 0.00278 0.0132 0.00122 0.02755 -0.00104 0.04075 C -0.00017 0.1051 -0.00521 0.16945 0.00486 0.23079 C 0.00799 0.28033 0.00642 0.24769 0.00486 0.34028 C 0.00451 0.35811 0.00382 0.39422 0.00382 0.39445 " pathEditMode="relative" rAng="0" ptsTypes="ffffA">
                                      <p:cBhvr>
                                        <p:cTn id="18" dur="2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C 0.00417 -0.00833 0.00625 -0.00648 0.01389 -0.00949 C 0.0243 -0.02199 0.00851 -0.00393 0.0217 -0.01713 C 0.025 -0.02037 0.02778 -0.02569 0.0309 -0.02893 C 0.03715 -0.03495 0.04479 -0.03773 0.05156 -0.04236 C 0.05989 -0.04838 0.06562 -0.0574 0.07344 -0.06365 C 0.08246 -0.07106 0.09653 -0.07129 0.10642 -0.07546 C 0.12274 -0.08865 0.16042 -0.07963 0.17101 -0.0794 C 0.18507 -0.07592 0.20017 -0.07268 0.21354 -0.06574 C 0.22101 -0.0618 0.22587 -0.05555 0.23246 -0.05023 C 0.23524 -0.0449 0.23837 -0.0412 0.24184 -0.03657 C 0.24479 -0.02615 0.25104 -0.02014 0.25764 -0.01365 C 0.26528 -0.00555 0.25955 -0.00995 0.26562 -0.00185 C 0.2717 0.00672 0.27986 0.01505 0.28767 0.02153 C 0.29253 0.03889 0.28489 0.01551 0.29392 0.03102 C 0.30729 0.05417 0.28958 0.03172 0.30017 0.04468 C 0.30174 0.05162 0.30503 0.05394 0.30781 0.06019 C 0.31267 0.07037 0.31684 0.08079 0.32378 0.08935 C 0.3276 0.1044 0.32239 0.08681 0.3283 0.09885 C 0.33212 0.10579 0.3342 0.11482 0.33767 0.12199 C 0.34045 0.12732 0.34514 0.1331 0.34878 0.1375 C 0.35278 0.1544 0.34878 0.17222 0.34878 0.19005 " pathEditMode="relative" rAng="0" ptsTypes="fffffffffffffffffffffA">
                                      <p:cBhvr>
                                        <p:cTn id="29" dur="3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9" y="506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2732 C -0.02118 -0.00834 -0.04948 0.01875 -0.07813 0.02731 C -0.08889 0.03055 -0.10035 0.03287 -0.11129 0.03541 C -0.1559 0.03402 -0.17761 0.0324 -0.21597 0.02916 C -0.24757 0.01527 -0.2 0.03541 -0.23577 0.02315 C -0.23837 0.02222 -0.23993 0.02014 -0.24254 0.01921 C -0.24965 0.01666 -0.2592 0.01481 -0.26684 0.01319 C -0.27518 0.00578 -0.28247 0.00347 -0.29375 0.00092 C -0.30261 -0.00718 -0.31285 -0.00834 -0.32483 -0.01111 C -0.32709 -0.0125 -0.32917 -0.01412 -0.33143 -0.01528 C -0.33334 -0.01621 -0.33629 -0.01598 -0.3382 -0.01713 C -0.35399 -0.02547 -0.32986 -0.01783 -0.34931 -0.02315 C -0.35643 -0.02963 -0.36042 -0.03611 -0.36945 -0.04144 C -0.37639 -0.05093 -0.38455 -0.06181 -0.39375 -0.06968 C -0.39722 -0.07824 -0.40434 -0.08565 -0.41163 -0.0919 C -0.41528 -0.10278 -0.41059 -0.09445 -0.42066 -0.1 C -0.42222 -0.10093 -0.42327 -0.10301 -0.42483 -0.10417 C -0.43125 -0.1088 -0.43681 -0.11297 -0.44254 -0.11829 " pathEditMode="relative" rAng="0" ptsTypes="fffffffffffffffffA">
                                      <p:cBhvr>
                                        <p:cTn id="53" dur="2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" y="-141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" grpId="0" animBg="1"/>
      <p:bldP spid="492" grpId="1" animBg="1"/>
      <p:bldP spid="492" grpId="2" animBg="1"/>
      <p:bldP spid="495" grpId="0" animBg="1"/>
      <p:bldP spid="511" grpId="0"/>
      <p:bldP spid="51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6" name="Rounded Rectangle 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412" name="Straight Connector 411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3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61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48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35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6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34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35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9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8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7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36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65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Freeform 3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Freeform 3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6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Freeform 3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3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Freeform 3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3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Freeform 3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3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Freeform 3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7" name="Freeform 3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Freeform 3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1" name="Freeform 3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4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Freeform 3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Freeform 3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5" name="Freeform 3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3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Freeform 3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3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Freeform 3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3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Freeform 2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Freeform 2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Freeform 2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81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Freeform 2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Freeform 2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Freeform 2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Freeform 2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Freeform 2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Freeform 2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Freeform 2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Freeform 2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Freeform 2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5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5" name="Freeform 2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" name="Freeform 2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" name="Freeform 2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6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7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" name="Freeform 1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" name="Freeform 1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" name="Freeform 1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" name="Freeform 1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25" name="Freeform 12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5" name="Freeform 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3" name="Freeform 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4" name="Oval 473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 flip="none" rotWithShape="1">
            <a:gsLst>
              <a:gs pos="36000">
                <a:srgbClr val="FAC77D"/>
              </a:gs>
              <a:gs pos="58000">
                <a:srgbClr val="FBA97D"/>
              </a:gs>
              <a:gs pos="8000">
                <a:srgbClr val="FCDEB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TextBox 476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nucleus</a:t>
            </a:r>
            <a:endParaRPr lang="en-US" sz="2400" dirty="0"/>
          </a:p>
        </p:txBody>
      </p:sp>
      <p:grpSp>
        <p:nvGrpSpPr>
          <p:cNvPr id="480" name="Group 479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478" name="Freeform 477"/>
            <p:cNvSpPr/>
            <p:nvPr/>
          </p:nvSpPr>
          <p:spPr>
            <a:xfrm>
              <a:off x="4156364" y="6151418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4308764" y="6172200"/>
              <a:ext cx="3048000" cy="235613"/>
            </a:xfrm>
            <a:custGeom>
              <a:avLst/>
              <a:gdLst>
                <a:gd name="connsiteX0" fmla="*/ 0 w 3048000"/>
                <a:gd name="connsiteY0" fmla="*/ 0 h 235613"/>
                <a:gd name="connsiteX1" fmla="*/ 207818 w 3048000"/>
                <a:gd name="connsiteY1" fmla="*/ 180109 h 235613"/>
                <a:gd name="connsiteX2" fmla="*/ 443345 w 3048000"/>
                <a:gd name="connsiteY2" fmla="*/ 13855 h 235613"/>
                <a:gd name="connsiteX3" fmla="*/ 678872 w 3048000"/>
                <a:gd name="connsiteY3" fmla="*/ 207818 h 235613"/>
                <a:gd name="connsiteX4" fmla="*/ 858981 w 3048000"/>
                <a:gd name="connsiteY4" fmla="*/ 13855 h 235613"/>
                <a:gd name="connsiteX5" fmla="*/ 1066800 w 3048000"/>
                <a:gd name="connsiteY5" fmla="*/ 193964 h 235613"/>
                <a:gd name="connsiteX6" fmla="*/ 1260763 w 3048000"/>
                <a:gd name="connsiteY6" fmla="*/ 13855 h 235613"/>
                <a:gd name="connsiteX7" fmla="*/ 1454727 w 3048000"/>
                <a:gd name="connsiteY7" fmla="*/ 180109 h 235613"/>
                <a:gd name="connsiteX8" fmla="*/ 1634836 w 3048000"/>
                <a:gd name="connsiteY8" fmla="*/ 27709 h 235613"/>
                <a:gd name="connsiteX9" fmla="*/ 1828800 w 3048000"/>
                <a:gd name="connsiteY9" fmla="*/ 207818 h 235613"/>
                <a:gd name="connsiteX10" fmla="*/ 1995054 w 3048000"/>
                <a:gd name="connsiteY10" fmla="*/ 27709 h 235613"/>
                <a:gd name="connsiteX11" fmla="*/ 2147454 w 3048000"/>
                <a:gd name="connsiteY11" fmla="*/ 180109 h 235613"/>
                <a:gd name="connsiteX12" fmla="*/ 2327563 w 3048000"/>
                <a:gd name="connsiteY12" fmla="*/ 27709 h 235613"/>
                <a:gd name="connsiteX13" fmla="*/ 2479963 w 3048000"/>
                <a:gd name="connsiteY13" fmla="*/ 235527 h 235613"/>
                <a:gd name="connsiteX14" fmla="*/ 2673927 w 3048000"/>
                <a:gd name="connsiteY14" fmla="*/ 55418 h 235613"/>
                <a:gd name="connsiteX15" fmla="*/ 2826327 w 3048000"/>
                <a:gd name="connsiteY15" fmla="*/ 221673 h 235613"/>
                <a:gd name="connsiteX16" fmla="*/ 3048000 w 3048000"/>
                <a:gd name="connsiteY16" fmla="*/ 69273 h 235613"/>
                <a:gd name="connsiteX17" fmla="*/ 3048000 w 3048000"/>
                <a:gd name="connsiteY17" fmla="*/ 69273 h 235613"/>
                <a:gd name="connsiteX18" fmla="*/ 3048000 w 3048000"/>
                <a:gd name="connsiteY18" fmla="*/ 69273 h 23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8000" h="235613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sp>
        <p:nvSpPr>
          <p:cNvPr id="484" name="Freeform 483"/>
          <p:cNvSpPr/>
          <p:nvPr/>
        </p:nvSpPr>
        <p:spPr>
          <a:xfrm>
            <a:off x="4120084" y="4094260"/>
            <a:ext cx="479859" cy="491595"/>
          </a:xfrm>
          <a:custGeom>
            <a:avLst/>
            <a:gdLst>
              <a:gd name="connsiteX0" fmla="*/ 188680 w 479859"/>
              <a:gd name="connsiteY0" fmla="*/ 6685 h 491595"/>
              <a:gd name="connsiteX1" fmla="*/ 188680 w 479859"/>
              <a:gd name="connsiteY1" fmla="*/ 6685 h 491595"/>
              <a:gd name="connsiteX2" fmla="*/ 22425 w 479859"/>
              <a:gd name="connsiteY2" fmla="*/ 20540 h 491595"/>
              <a:gd name="connsiteX3" fmla="*/ 63989 w 479859"/>
              <a:gd name="connsiteY3" fmla="*/ 186795 h 491595"/>
              <a:gd name="connsiteX4" fmla="*/ 105552 w 479859"/>
              <a:gd name="connsiteY4" fmla="*/ 214504 h 491595"/>
              <a:gd name="connsiteX5" fmla="*/ 188680 w 479859"/>
              <a:gd name="connsiteY5" fmla="*/ 297631 h 491595"/>
              <a:gd name="connsiteX6" fmla="*/ 202534 w 479859"/>
              <a:gd name="connsiteY6" fmla="*/ 339195 h 491595"/>
              <a:gd name="connsiteX7" fmla="*/ 299516 w 479859"/>
              <a:gd name="connsiteY7" fmla="*/ 463885 h 491595"/>
              <a:gd name="connsiteX8" fmla="*/ 341080 w 479859"/>
              <a:gd name="connsiteY8" fmla="*/ 491595 h 491595"/>
              <a:gd name="connsiteX9" fmla="*/ 465771 w 479859"/>
              <a:gd name="connsiteY9" fmla="*/ 477740 h 491595"/>
              <a:gd name="connsiteX10" fmla="*/ 479625 w 479859"/>
              <a:gd name="connsiteY10" fmla="*/ 422322 h 491595"/>
              <a:gd name="connsiteX11" fmla="*/ 438061 w 479859"/>
              <a:gd name="connsiteY11" fmla="*/ 325340 h 491595"/>
              <a:gd name="connsiteX12" fmla="*/ 424207 w 479859"/>
              <a:gd name="connsiteY12" fmla="*/ 283776 h 491595"/>
              <a:gd name="connsiteX13" fmla="*/ 382643 w 479859"/>
              <a:gd name="connsiteY13" fmla="*/ 256067 h 491595"/>
              <a:gd name="connsiteX14" fmla="*/ 354934 w 479859"/>
              <a:gd name="connsiteY14" fmla="*/ 214504 h 491595"/>
              <a:gd name="connsiteX15" fmla="*/ 299516 w 479859"/>
              <a:gd name="connsiteY15" fmla="*/ 159085 h 491595"/>
              <a:gd name="connsiteX16" fmla="*/ 285661 w 479859"/>
              <a:gd name="connsiteY16" fmla="*/ 117522 h 491595"/>
              <a:gd name="connsiteX17" fmla="*/ 188680 w 479859"/>
              <a:gd name="connsiteY17" fmla="*/ 6685 h 491595"/>
              <a:gd name="connsiteX18" fmla="*/ 188680 w 479859"/>
              <a:gd name="connsiteY18" fmla="*/ 6685 h 4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9859" h="491595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Freeform 484"/>
          <p:cNvSpPr/>
          <p:nvPr/>
        </p:nvSpPr>
        <p:spPr>
          <a:xfrm>
            <a:off x="4495800" y="3775605"/>
            <a:ext cx="479859" cy="491595"/>
          </a:xfrm>
          <a:custGeom>
            <a:avLst/>
            <a:gdLst>
              <a:gd name="connsiteX0" fmla="*/ 188680 w 479859"/>
              <a:gd name="connsiteY0" fmla="*/ 6685 h 491595"/>
              <a:gd name="connsiteX1" fmla="*/ 188680 w 479859"/>
              <a:gd name="connsiteY1" fmla="*/ 6685 h 491595"/>
              <a:gd name="connsiteX2" fmla="*/ 22425 w 479859"/>
              <a:gd name="connsiteY2" fmla="*/ 20540 h 491595"/>
              <a:gd name="connsiteX3" fmla="*/ 63989 w 479859"/>
              <a:gd name="connsiteY3" fmla="*/ 186795 h 491595"/>
              <a:gd name="connsiteX4" fmla="*/ 105552 w 479859"/>
              <a:gd name="connsiteY4" fmla="*/ 214504 h 491595"/>
              <a:gd name="connsiteX5" fmla="*/ 188680 w 479859"/>
              <a:gd name="connsiteY5" fmla="*/ 297631 h 491595"/>
              <a:gd name="connsiteX6" fmla="*/ 202534 w 479859"/>
              <a:gd name="connsiteY6" fmla="*/ 339195 h 491595"/>
              <a:gd name="connsiteX7" fmla="*/ 299516 w 479859"/>
              <a:gd name="connsiteY7" fmla="*/ 463885 h 491595"/>
              <a:gd name="connsiteX8" fmla="*/ 341080 w 479859"/>
              <a:gd name="connsiteY8" fmla="*/ 491595 h 491595"/>
              <a:gd name="connsiteX9" fmla="*/ 465771 w 479859"/>
              <a:gd name="connsiteY9" fmla="*/ 477740 h 491595"/>
              <a:gd name="connsiteX10" fmla="*/ 479625 w 479859"/>
              <a:gd name="connsiteY10" fmla="*/ 422322 h 491595"/>
              <a:gd name="connsiteX11" fmla="*/ 438061 w 479859"/>
              <a:gd name="connsiteY11" fmla="*/ 325340 h 491595"/>
              <a:gd name="connsiteX12" fmla="*/ 424207 w 479859"/>
              <a:gd name="connsiteY12" fmla="*/ 283776 h 491595"/>
              <a:gd name="connsiteX13" fmla="*/ 382643 w 479859"/>
              <a:gd name="connsiteY13" fmla="*/ 256067 h 491595"/>
              <a:gd name="connsiteX14" fmla="*/ 354934 w 479859"/>
              <a:gd name="connsiteY14" fmla="*/ 214504 h 491595"/>
              <a:gd name="connsiteX15" fmla="*/ 299516 w 479859"/>
              <a:gd name="connsiteY15" fmla="*/ 159085 h 491595"/>
              <a:gd name="connsiteX16" fmla="*/ 285661 w 479859"/>
              <a:gd name="connsiteY16" fmla="*/ 117522 h 491595"/>
              <a:gd name="connsiteX17" fmla="*/ 188680 w 479859"/>
              <a:gd name="connsiteY17" fmla="*/ 6685 h 491595"/>
              <a:gd name="connsiteX18" fmla="*/ 188680 w 479859"/>
              <a:gd name="connsiteY18" fmla="*/ 6685 h 49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9859" h="491595">
                <a:moveTo>
                  <a:pt x="188680" y="6685"/>
                </a:moveTo>
                <a:lnTo>
                  <a:pt x="188680" y="6685"/>
                </a:lnTo>
                <a:cubicBezTo>
                  <a:pt x="133262" y="11303"/>
                  <a:pt x="61748" y="-18783"/>
                  <a:pt x="22425" y="20540"/>
                </a:cubicBezTo>
                <a:cubicBezTo>
                  <a:pt x="-31132" y="74097"/>
                  <a:pt x="22801" y="153844"/>
                  <a:pt x="63989" y="186795"/>
                </a:cubicBezTo>
                <a:cubicBezTo>
                  <a:pt x="76991" y="197197"/>
                  <a:pt x="93107" y="203442"/>
                  <a:pt x="105552" y="214504"/>
                </a:cubicBezTo>
                <a:cubicBezTo>
                  <a:pt x="134841" y="240538"/>
                  <a:pt x="188680" y="297631"/>
                  <a:pt x="188680" y="297631"/>
                </a:cubicBezTo>
                <a:cubicBezTo>
                  <a:pt x="193298" y="311486"/>
                  <a:pt x="195442" y="326429"/>
                  <a:pt x="202534" y="339195"/>
                </a:cubicBezTo>
                <a:cubicBezTo>
                  <a:pt x="229170" y="387140"/>
                  <a:pt x="257732" y="429065"/>
                  <a:pt x="299516" y="463885"/>
                </a:cubicBezTo>
                <a:cubicBezTo>
                  <a:pt x="312308" y="474545"/>
                  <a:pt x="327225" y="482358"/>
                  <a:pt x="341080" y="491595"/>
                </a:cubicBezTo>
                <a:cubicBezTo>
                  <a:pt x="382644" y="486977"/>
                  <a:pt x="428367" y="496442"/>
                  <a:pt x="465771" y="477740"/>
                </a:cubicBezTo>
                <a:cubicBezTo>
                  <a:pt x="482802" y="469224"/>
                  <a:pt x="479625" y="441363"/>
                  <a:pt x="479625" y="422322"/>
                </a:cubicBezTo>
                <a:cubicBezTo>
                  <a:pt x="479625" y="356655"/>
                  <a:pt x="473317" y="360594"/>
                  <a:pt x="438061" y="325340"/>
                </a:cubicBezTo>
                <a:cubicBezTo>
                  <a:pt x="433443" y="311485"/>
                  <a:pt x="433330" y="295180"/>
                  <a:pt x="424207" y="283776"/>
                </a:cubicBezTo>
                <a:cubicBezTo>
                  <a:pt x="413805" y="270774"/>
                  <a:pt x="394417" y="267841"/>
                  <a:pt x="382643" y="256067"/>
                </a:cubicBezTo>
                <a:cubicBezTo>
                  <a:pt x="370869" y="244293"/>
                  <a:pt x="364170" y="228358"/>
                  <a:pt x="354934" y="214504"/>
                </a:cubicBezTo>
                <a:cubicBezTo>
                  <a:pt x="317991" y="103671"/>
                  <a:pt x="373405" y="232973"/>
                  <a:pt x="299516" y="159085"/>
                </a:cubicBezTo>
                <a:cubicBezTo>
                  <a:pt x="289189" y="148759"/>
                  <a:pt x="292192" y="130584"/>
                  <a:pt x="285661" y="117522"/>
                </a:cubicBezTo>
                <a:cubicBezTo>
                  <a:pt x="268887" y="83975"/>
                  <a:pt x="212756" y="18723"/>
                  <a:pt x="188680" y="6685"/>
                </a:cubicBezTo>
                <a:lnTo>
                  <a:pt x="188680" y="668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TextBox 490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475" name="Content Placeholder 474"/>
          <p:cNvSpPr>
            <a:spLocks noGrp="1"/>
          </p:cNvSpPr>
          <p:nvPr>
            <p:ph idx="1"/>
          </p:nvPr>
        </p:nvSpPr>
        <p:spPr>
          <a:xfrm>
            <a:off x="1435608" y="762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Nuclear – in the nucleus of cell</a:t>
            </a:r>
          </a:p>
          <a:p>
            <a:r>
              <a:rPr lang="en-US" sz="2800" dirty="0" smtClean="0"/>
              <a:t>Ligand binds…</a:t>
            </a:r>
            <a:endParaRPr lang="en-US" sz="2800" dirty="0"/>
          </a:p>
        </p:txBody>
      </p:sp>
      <p:sp>
        <p:nvSpPr>
          <p:cNvPr id="492" name="Oval 491"/>
          <p:cNvSpPr/>
          <p:nvPr/>
        </p:nvSpPr>
        <p:spPr>
          <a:xfrm>
            <a:off x="2016774" y="1194955"/>
            <a:ext cx="235663" cy="2286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TextBox 492"/>
          <p:cNvSpPr txBox="1"/>
          <p:nvPr/>
        </p:nvSpPr>
        <p:spPr>
          <a:xfrm>
            <a:off x="33057" y="4953000"/>
            <a:ext cx="3777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Receptor bound to DNA, enhances transcription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New messenger RNA leaves nucleus</a:t>
            </a:r>
            <a:endParaRPr lang="en-US" dirty="0"/>
          </a:p>
        </p:txBody>
      </p:sp>
      <p:sp>
        <p:nvSpPr>
          <p:cNvPr id="495" name="Bent Arrow 494"/>
          <p:cNvSpPr/>
          <p:nvPr/>
        </p:nvSpPr>
        <p:spPr>
          <a:xfrm>
            <a:off x="5978504" y="5105400"/>
            <a:ext cx="422277" cy="454967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0" name="Group 509"/>
          <p:cNvGrpSpPr/>
          <p:nvPr/>
        </p:nvGrpSpPr>
        <p:grpSpPr>
          <a:xfrm>
            <a:off x="6691745" y="4038600"/>
            <a:ext cx="1719856" cy="403826"/>
            <a:chOff x="6691745" y="4038600"/>
            <a:chExt cx="1719856" cy="403826"/>
          </a:xfrm>
        </p:grpSpPr>
        <p:sp>
          <p:nvSpPr>
            <p:cNvPr id="498" name="Freeform 497"/>
            <p:cNvSpPr/>
            <p:nvPr/>
          </p:nvSpPr>
          <p:spPr>
            <a:xfrm>
              <a:off x="6691745" y="4210491"/>
              <a:ext cx="1719856" cy="231935"/>
            </a:xfrm>
            <a:custGeom>
              <a:avLst/>
              <a:gdLst>
                <a:gd name="connsiteX0" fmla="*/ 0 w 2022764"/>
                <a:gd name="connsiteY0" fmla="*/ 1291 h 231935"/>
                <a:gd name="connsiteX1" fmla="*/ 401782 w 2022764"/>
                <a:gd name="connsiteY1" fmla="*/ 125982 h 231935"/>
                <a:gd name="connsiteX2" fmla="*/ 914400 w 2022764"/>
                <a:gd name="connsiteY2" fmla="*/ 1291 h 231935"/>
                <a:gd name="connsiteX3" fmla="*/ 1413164 w 2022764"/>
                <a:gd name="connsiteY3" fmla="*/ 222964 h 231935"/>
                <a:gd name="connsiteX4" fmla="*/ 2022764 w 2022764"/>
                <a:gd name="connsiteY4" fmla="*/ 167545 h 23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2764" h="231935">
                  <a:moveTo>
                    <a:pt x="0" y="1291"/>
                  </a:moveTo>
                  <a:cubicBezTo>
                    <a:pt x="124691" y="63636"/>
                    <a:pt x="249382" y="125982"/>
                    <a:pt x="401782" y="125982"/>
                  </a:cubicBezTo>
                  <a:cubicBezTo>
                    <a:pt x="554182" y="125982"/>
                    <a:pt x="745836" y="-14873"/>
                    <a:pt x="914400" y="1291"/>
                  </a:cubicBezTo>
                  <a:cubicBezTo>
                    <a:pt x="1082964" y="17455"/>
                    <a:pt x="1228437" y="195255"/>
                    <a:pt x="1413164" y="222964"/>
                  </a:cubicBezTo>
                  <a:cubicBezTo>
                    <a:pt x="1597891" y="250673"/>
                    <a:pt x="1810327" y="209109"/>
                    <a:pt x="2022764" y="16754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6806706" y="40942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6959106" y="41704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7114091" y="41704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7263906" y="41148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7416306" y="40386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7568706" y="40942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8153400" y="42672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7995888" y="42466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7861274" y="42466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7723691" y="419100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8305800" y="4246660"/>
              <a:ext cx="48709" cy="172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1" name="TextBox 510"/>
          <p:cNvSpPr txBox="1"/>
          <p:nvPr/>
        </p:nvSpPr>
        <p:spPr>
          <a:xfrm>
            <a:off x="8153400" y="4419600"/>
            <a:ext cx="149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mRNA</a:t>
            </a:r>
            <a:endParaRPr lang="en-US" sz="2400" dirty="0"/>
          </a:p>
        </p:txBody>
      </p:sp>
      <p:grpSp>
        <p:nvGrpSpPr>
          <p:cNvPr id="517" name="Group 516"/>
          <p:cNvGrpSpPr/>
          <p:nvPr/>
        </p:nvGrpSpPr>
        <p:grpSpPr>
          <a:xfrm>
            <a:off x="5509164" y="5334000"/>
            <a:ext cx="434436" cy="457200"/>
            <a:chOff x="5509164" y="5334000"/>
            <a:chExt cx="434436" cy="457200"/>
          </a:xfrm>
        </p:grpSpPr>
        <p:sp>
          <p:nvSpPr>
            <p:cNvPr id="518" name="Flowchart: Collate 517"/>
            <p:cNvSpPr/>
            <p:nvPr/>
          </p:nvSpPr>
          <p:spPr>
            <a:xfrm>
              <a:off x="5509164" y="5334000"/>
              <a:ext cx="205836" cy="457200"/>
            </a:xfrm>
            <a:prstGeom prst="flowChartCollat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9" name="Flowchart: Collate 518"/>
            <p:cNvSpPr/>
            <p:nvPr/>
          </p:nvSpPr>
          <p:spPr>
            <a:xfrm>
              <a:off x="5737764" y="5334000"/>
              <a:ext cx="205836" cy="457200"/>
            </a:xfrm>
            <a:prstGeom prst="flowChartCollat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107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61 0.07963 -0.01128 0.14236 0.03195 0.2 C 0.03247 0.20277 0.03247 0.20555 0.03333 0.2081 C 0.0349 0.2125 0.0382 0.21574 0.03941 0.22037 C 0.04288 0.23402 0.05156 0.25578 0.06215 0.26064 C 0.06945 0.27037 0.07865 0.27615 0.08646 0.28495 C 0.09445 0.29421 0.10261 0.30486 0.11215 0.31111 C 0.12031 0.32199 0.13299 0.32569 0.14392 0.32939 C 0.15122 0.33842 0.16198 0.34143 0.17118 0.3456 C 0.18646 0.35254 0.20226 0.35995 0.21823 0.36365 C 0.21979 0.36504 0.22101 0.36689 0.22274 0.36782 C 0.2257 0.36967 0.23195 0.37176 0.23195 0.37176 C 0.2349 0.37453 0.23802 0.37708 0.24097 0.37986 C 0.24392 0.38264 0.24531 0.38796 0.24861 0.39004 C 0.25695 0.3956 0.25243 0.39282 0.26215 0.39814 C 0.26389 0.40277 0.26476 0.40787 0.26667 0.41227 C 0.2717 0.42477 0.28056 0.4368 0.28941 0.44444 C 0.29965 0.46435 0.3132 0.48102 0.32882 0.49305 C 0.33472 0.49745 0.34045 0.50023 0.34705 0.50301 C 0.35017 0.50416 0.35608 0.50717 0.35608 0.50717 C 0.36337 0.51643 0.35451 0.50625 0.36372 0.51319 C 0.36979 0.51782 0.37396 0.5243 0.38038 0.52731 C 0.38247 0.53495 0.38646 0.54189 0.39097 0.54745 C 0.39323 0.55671 0.39549 0.55764 0.39549 0.56782 " pathEditMode="relative" ptsTypes="fffffffffffffffffffffffA">
                                      <p:cBhvr>
                                        <p:cTn id="19" dur="2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2732 C -0.02118 -0.00834 -0.04948 0.01875 -0.07813 0.02731 C -0.08889 0.03055 -0.10035 0.03287 -0.11129 0.03541 C -0.1559 0.03402 -0.17761 0.0324 -0.21597 0.02916 C -0.24757 0.01527 -0.2 0.03541 -0.23577 0.02315 C -0.23837 0.02222 -0.23993 0.02014 -0.24254 0.01921 C -0.24965 0.01666 -0.2592 0.01481 -0.26684 0.01319 C -0.27518 0.00578 -0.28247 0.00347 -0.29375 0.00092 C -0.30261 -0.00718 -0.31285 -0.00834 -0.32483 -0.01111 C -0.32709 -0.0125 -0.32917 -0.01412 -0.33143 -0.01528 C -0.33334 -0.01621 -0.33629 -0.01598 -0.3382 -0.01713 C -0.35399 -0.02547 -0.32986 -0.01783 -0.34931 -0.02315 C -0.35643 -0.02963 -0.36042 -0.03611 -0.36945 -0.04144 C -0.37639 -0.05093 -0.38455 -0.06181 -0.39375 -0.06968 C -0.39722 -0.07824 -0.40434 -0.08565 -0.41163 -0.0919 C -0.41528 -0.10278 -0.41059 -0.09445 -0.42066 -0.1 C -0.42222 -0.10093 -0.42327 -0.10301 -0.42483 -0.10417 C -0.43125 -0.1088 -0.43681 -0.11297 -0.44254 -0.11829 " pathEditMode="relative" rAng="0" ptsTypes="fffffffffffffffffA">
                                      <p:cBhvr>
                                        <p:cTn id="40" dur="2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" y="-141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" grpId="0" animBg="1"/>
      <p:bldP spid="492" grpId="1" animBg="1"/>
      <p:bldP spid="495" grpId="0" animBg="1"/>
      <p:bldP spid="511" grpId="0"/>
      <p:bldP spid="51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www.picscience.net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8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Major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proteins which can be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cell surface receptors – embedded in the cell membrane </a:t>
            </a:r>
            <a:r>
              <a:rPr lang="en-US" dirty="0" smtClean="0"/>
              <a:t>or </a:t>
            </a:r>
            <a:r>
              <a:rPr lang="en-US" b="1" dirty="0" smtClean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intracellular receptors – inside the cell</a:t>
            </a:r>
            <a:endParaRPr lang="en-US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Rectangle 554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800034"/>
            <a:ext cx="9220200" cy="924366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1: Cell Surface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divided into several categories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grpSp>
        <p:nvGrpSpPr>
          <p:cNvPr id="472" name="Group 471"/>
          <p:cNvGrpSpPr/>
          <p:nvPr/>
        </p:nvGrpSpPr>
        <p:grpSpPr>
          <a:xfrm>
            <a:off x="1905000" y="3160730"/>
            <a:ext cx="1810407" cy="2401870"/>
            <a:chOff x="3276600" y="2673927"/>
            <a:chExt cx="2367325" cy="2964873"/>
          </a:xfrm>
        </p:grpSpPr>
        <p:sp>
          <p:nvSpPr>
            <p:cNvPr id="518" name="Rounded Rectangle 517"/>
            <p:cNvSpPr/>
            <p:nvPr/>
          </p:nvSpPr>
          <p:spPr>
            <a:xfrm>
              <a:off x="5081472" y="5064606"/>
              <a:ext cx="562453" cy="57419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Rounded Rectangle 516"/>
            <p:cNvSpPr/>
            <p:nvPr/>
          </p:nvSpPr>
          <p:spPr>
            <a:xfrm>
              <a:off x="5081472" y="4655127"/>
              <a:ext cx="397422" cy="40947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3856057" y="2750127"/>
              <a:ext cx="290946" cy="263237"/>
            </a:xfrm>
            <a:custGeom>
              <a:avLst/>
              <a:gdLst>
                <a:gd name="connsiteX0" fmla="*/ 0 w 290946"/>
                <a:gd name="connsiteY0" fmla="*/ 221673 h 263237"/>
                <a:gd name="connsiteX1" fmla="*/ 152400 w 290946"/>
                <a:gd name="connsiteY1" fmla="*/ 263237 h 263237"/>
                <a:gd name="connsiteX2" fmla="*/ 263237 w 290946"/>
                <a:gd name="connsiteY2" fmla="*/ 221673 h 263237"/>
                <a:gd name="connsiteX3" fmla="*/ 290946 w 290946"/>
                <a:gd name="connsiteY3" fmla="*/ 152400 h 263237"/>
                <a:gd name="connsiteX4" fmla="*/ 263237 w 290946"/>
                <a:gd name="connsiteY4" fmla="*/ 0 h 263237"/>
                <a:gd name="connsiteX5" fmla="*/ 124691 w 290946"/>
                <a:gd name="connsiteY5" fmla="*/ 55418 h 263237"/>
                <a:gd name="connsiteX6" fmla="*/ 96982 w 290946"/>
                <a:gd name="connsiteY6" fmla="*/ 96982 h 263237"/>
                <a:gd name="connsiteX7" fmla="*/ 55419 w 290946"/>
                <a:gd name="connsiteY7" fmla="*/ 138546 h 263237"/>
                <a:gd name="connsiteX8" fmla="*/ 0 w 290946"/>
                <a:gd name="connsiteY8" fmla="*/ 221673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946" h="263237">
                  <a:moveTo>
                    <a:pt x="0" y="221673"/>
                  </a:moveTo>
                  <a:lnTo>
                    <a:pt x="152400" y="263237"/>
                  </a:lnTo>
                  <a:lnTo>
                    <a:pt x="263237" y="221673"/>
                  </a:lnTo>
                  <a:lnTo>
                    <a:pt x="290946" y="152400"/>
                  </a:lnTo>
                  <a:lnTo>
                    <a:pt x="263237" y="0"/>
                  </a:lnTo>
                  <a:lnTo>
                    <a:pt x="124691" y="55418"/>
                  </a:lnTo>
                  <a:lnTo>
                    <a:pt x="96982" y="96982"/>
                  </a:lnTo>
                  <a:lnTo>
                    <a:pt x="55419" y="138546"/>
                  </a:lnTo>
                  <a:lnTo>
                    <a:pt x="0" y="221673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7" name="Group 148"/>
            <p:cNvGrpSpPr/>
            <p:nvPr/>
          </p:nvGrpSpPr>
          <p:grpSpPr>
            <a:xfrm>
              <a:off x="3516507" y="4438338"/>
              <a:ext cx="116466" cy="173708"/>
              <a:chOff x="2157429" y="2133600"/>
              <a:chExt cx="111653" cy="243192"/>
            </a:xfrm>
          </p:grpSpPr>
          <p:sp>
            <p:nvSpPr>
              <p:cNvPr id="478" name="Freeform 477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Freeform 478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0" name="Group 149"/>
            <p:cNvGrpSpPr/>
            <p:nvPr/>
          </p:nvGrpSpPr>
          <p:grpSpPr>
            <a:xfrm>
              <a:off x="3675476" y="4438338"/>
              <a:ext cx="116466" cy="173708"/>
              <a:chOff x="2157429" y="2133600"/>
              <a:chExt cx="111653" cy="243192"/>
            </a:xfrm>
          </p:grpSpPr>
          <p:sp>
            <p:nvSpPr>
              <p:cNvPr id="481" name="Freeform 480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Freeform 481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3" name="Group 152"/>
            <p:cNvGrpSpPr/>
            <p:nvPr/>
          </p:nvGrpSpPr>
          <p:grpSpPr>
            <a:xfrm>
              <a:off x="3834445" y="4448761"/>
              <a:ext cx="116466" cy="173708"/>
              <a:chOff x="2157429" y="2133600"/>
              <a:chExt cx="111653" cy="243192"/>
            </a:xfrm>
          </p:grpSpPr>
          <p:sp>
            <p:nvSpPr>
              <p:cNvPr id="484" name="Freeform 483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Freeform 484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6" name="Group 152"/>
            <p:cNvGrpSpPr/>
            <p:nvPr/>
          </p:nvGrpSpPr>
          <p:grpSpPr>
            <a:xfrm>
              <a:off x="3323955" y="4426527"/>
              <a:ext cx="116466" cy="173708"/>
              <a:chOff x="2157429" y="2133600"/>
              <a:chExt cx="111653" cy="243192"/>
            </a:xfrm>
          </p:grpSpPr>
          <p:sp>
            <p:nvSpPr>
              <p:cNvPr id="487" name="Freeform 486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Freeform 487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9" name="Group 152"/>
            <p:cNvGrpSpPr/>
            <p:nvPr/>
          </p:nvGrpSpPr>
          <p:grpSpPr>
            <a:xfrm>
              <a:off x="3986845" y="4481419"/>
              <a:ext cx="116466" cy="173708"/>
              <a:chOff x="2157429" y="2133600"/>
              <a:chExt cx="111653" cy="243192"/>
            </a:xfrm>
          </p:grpSpPr>
          <p:sp>
            <p:nvSpPr>
              <p:cNvPr id="490" name="Freeform 489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Freeform 490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2" name="Group 152"/>
            <p:cNvGrpSpPr/>
            <p:nvPr/>
          </p:nvGrpSpPr>
          <p:grpSpPr>
            <a:xfrm>
              <a:off x="4162155" y="4426527"/>
              <a:ext cx="116466" cy="173708"/>
              <a:chOff x="2157429" y="2133600"/>
              <a:chExt cx="111653" cy="243192"/>
            </a:xfrm>
          </p:grpSpPr>
          <p:sp>
            <p:nvSpPr>
              <p:cNvPr id="493" name="Freeform 492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Freeform 493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5" name="Group 152"/>
            <p:cNvGrpSpPr/>
            <p:nvPr/>
          </p:nvGrpSpPr>
          <p:grpSpPr>
            <a:xfrm>
              <a:off x="4314555" y="4426527"/>
              <a:ext cx="116466" cy="173708"/>
              <a:chOff x="2157429" y="2133600"/>
              <a:chExt cx="111653" cy="243192"/>
            </a:xfrm>
          </p:grpSpPr>
          <p:sp>
            <p:nvSpPr>
              <p:cNvPr id="496" name="Freeform 495"/>
              <p:cNvSpPr/>
              <p:nvPr/>
            </p:nvSpPr>
            <p:spPr>
              <a:xfrm>
                <a:off x="2157429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Freeform 496"/>
              <p:cNvSpPr/>
              <p:nvPr/>
            </p:nvSpPr>
            <p:spPr>
              <a:xfrm>
                <a:off x="2209800" y="2133600"/>
                <a:ext cx="59282" cy="243192"/>
              </a:xfrm>
              <a:custGeom>
                <a:avLst/>
                <a:gdLst>
                  <a:gd name="connsiteX0" fmla="*/ 21567 w 59282"/>
                  <a:gd name="connsiteY0" fmla="*/ 0 h 243192"/>
                  <a:gd name="connsiteX1" fmla="*/ 21567 w 59282"/>
                  <a:gd name="connsiteY1" fmla="*/ 136187 h 243192"/>
                  <a:gd name="connsiteX2" fmla="*/ 50750 w 59282"/>
                  <a:gd name="connsiteY2" fmla="*/ 145915 h 243192"/>
                  <a:gd name="connsiteX3" fmla="*/ 50750 w 59282"/>
                  <a:gd name="connsiteY3" fmla="*/ 243192 h 24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282" h="24319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8" name="Can 497"/>
            <p:cNvSpPr/>
            <p:nvPr/>
          </p:nvSpPr>
          <p:spPr>
            <a:xfrm>
              <a:off x="3607320" y="35031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Can 498"/>
            <p:cNvSpPr/>
            <p:nvPr/>
          </p:nvSpPr>
          <p:spPr>
            <a:xfrm>
              <a:off x="3364221" y="3664527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an 499"/>
            <p:cNvSpPr/>
            <p:nvPr/>
          </p:nvSpPr>
          <p:spPr>
            <a:xfrm>
              <a:off x="3912120" y="3664527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an 500"/>
            <p:cNvSpPr/>
            <p:nvPr/>
          </p:nvSpPr>
          <p:spPr>
            <a:xfrm>
              <a:off x="4064520" y="39603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Can 501"/>
            <p:cNvSpPr/>
            <p:nvPr/>
          </p:nvSpPr>
          <p:spPr>
            <a:xfrm>
              <a:off x="3897621" y="41127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3379786" y="3576044"/>
              <a:ext cx="199180" cy="427919"/>
            </a:xfrm>
            <a:custGeom>
              <a:avLst/>
              <a:gdLst>
                <a:gd name="connsiteX0" fmla="*/ 74490 w 199180"/>
                <a:gd name="connsiteY0" fmla="*/ 427919 h 427919"/>
                <a:gd name="connsiteX1" fmla="*/ 5217 w 199180"/>
                <a:gd name="connsiteY1" fmla="*/ 12283 h 427919"/>
                <a:gd name="connsiteX2" fmla="*/ 199180 w 199180"/>
                <a:gd name="connsiteY2" fmla="*/ 150828 h 42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180" h="427919">
                  <a:moveTo>
                    <a:pt x="74490" y="427919"/>
                  </a:moveTo>
                  <a:cubicBezTo>
                    <a:pt x="29462" y="243192"/>
                    <a:pt x="-15565" y="58465"/>
                    <a:pt x="5217" y="12283"/>
                  </a:cubicBezTo>
                  <a:cubicBezTo>
                    <a:pt x="25999" y="-33899"/>
                    <a:pt x="112589" y="58464"/>
                    <a:pt x="199180" y="150828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3759076" y="3879272"/>
              <a:ext cx="318654" cy="263237"/>
            </a:xfrm>
            <a:custGeom>
              <a:avLst/>
              <a:gdLst>
                <a:gd name="connsiteX0" fmla="*/ 0 w 318654"/>
                <a:gd name="connsiteY0" fmla="*/ 263237 h 263237"/>
                <a:gd name="connsiteX1" fmla="*/ 166254 w 318654"/>
                <a:gd name="connsiteY1" fmla="*/ 0 h 263237"/>
                <a:gd name="connsiteX2" fmla="*/ 318654 w 318654"/>
                <a:gd name="connsiteY2" fmla="*/ 263237 h 26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654" h="263237">
                  <a:moveTo>
                    <a:pt x="0" y="263237"/>
                  </a:moveTo>
                  <a:cubicBezTo>
                    <a:pt x="56572" y="131618"/>
                    <a:pt x="113145" y="0"/>
                    <a:pt x="166254" y="0"/>
                  </a:cubicBezTo>
                  <a:cubicBezTo>
                    <a:pt x="219363" y="0"/>
                    <a:pt x="269008" y="131618"/>
                    <a:pt x="318654" y="263237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4105439" y="3464836"/>
              <a:ext cx="182252" cy="525273"/>
            </a:xfrm>
            <a:custGeom>
              <a:avLst/>
              <a:gdLst>
                <a:gd name="connsiteX0" fmla="*/ 0 w 182252"/>
                <a:gd name="connsiteY0" fmla="*/ 206618 h 525273"/>
                <a:gd name="connsiteX1" fmla="*/ 166255 w 182252"/>
                <a:gd name="connsiteY1" fmla="*/ 12655 h 525273"/>
                <a:gd name="connsiteX2" fmla="*/ 166255 w 182252"/>
                <a:gd name="connsiteY2" fmla="*/ 525273 h 52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52" h="525273">
                  <a:moveTo>
                    <a:pt x="0" y="206618"/>
                  </a:moveTo>
                  <a:cubicBezTo>
                    <a:pt x="69273" y="83082"/>
                    <a:pt x="138546" y="-40454"/>
                    <a:pt x="166255" y="12655"/>
                  </a:cubicBezTo>
                  <a:cubicBezTo>
                    <a:pt x="193964" y="65764"/>
                    <a:pt x="180109" y="295518"/>
                    <a:pt x="166255" y="525273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3276600" y="4959927"/>
              <a:ext cx="1022807" cy="678873"/>
            </a:xfrm>
            <a:custGeom>
              <a:avLst/>
              <a:gdLst>
                <a:gd name="connsiteX0" fmla="*/ 302366 w 1022807"/>
                <a:gd name="connsiteY0" fmla="*/ 0 h 678873"/>
                <a:gd name="connsiteX1" fmla="*/ 80694 w 1022807"/>
                <a:gd name="connsiteY1" fmla="*/ 110836 h 678873"/>
                <a:gd name="connsiteX2" fmla="*/ 80694 w 1022807"/>
                <a:gd name="connsiteY2" fmla="*/ 110836 h 678873"/>
                <a:gd name="connsiteX3" fmla="*/ 66839 w 1022807"/>
                <a:gd name="connsiteY3" fmla="*/ 263236 h 678873"/>
                <a:gd name="connsiteX4" fmla="*/ 1022803 w 1022807"/>
                <a:gd name="connsiteY4" fmla="*/ 263236 h 678873"/>
                <a:gd name="connsiteX5" fmla="*/ 52985 w 1022807"/>
                <a:gd name="connsiteY5" fmla="*/ 401782 h 678873"/>
                <a:gd name="connsiteX6" fmla="*/ 995094 w 1022807"/>
                <a:gd name="connsiteY6" fmla="*/ 457200 h 678873"/>
                <a:gd name="connsiteX7" fmla="*/ 219239 w 1022807"/>
                <a:gd name="connsiteY7" fmla="*/ 540327 h 678873"/>
                <a:gd name="connsiteX8" fmla="*/ 981239 w 1022807"/>
                <a:gd name="connsiteY8" fmla="*/ 581891 h 678873"/>
                <a:gd name="connsiteX9" fmla="*/ 773421 w 1022807"/>
                <a:gd name="connsiteY9" fmla="*/ 678873 h 67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807" h="678873">
                  <a:moveTo>
                    <a:pt x="302366" y="0"/>
                  </a:moveTo>
                  <a:lnTo>
                    <a:pt x="80694" y="110836"/>
                  </a:lnTo>
                  <a:lnTo>
                    <a:pt x="80694" y="110836"/>
                  </a:lnTo>
                  <a:cubicBezTo>
                    <a:pt x="78385" y="136236"/>
                    <a:pt x="-90179" y="237836"/>
                    <a:pt x="66839" y="263236"/>
                  </a:cubicBezTo>
                  <a:cubicBezTo>
                    <a:pt x="223857" y="288636"/>
                    <a:pt x="1025112" y="240145"/>
                    <a:pt x="1022803" y="263236"/>
                  </a:cubicBezTo>
                  <a:cubicBezTo>
                    <a:pt x="1020494" y="286327"/>
                    <a:pt x="57603" y="369455"/>
                    <a:pt x="52985" y="401782"/>
                  </a:cubicBezTo>
                  <a:cubicBezTo>
                    <a:pt x="48367" y="434109"/>
                    <a:pt x="967385" y="434109"/>
                    <a:pt x="995094" y="457200"/>
                  </a:cubicBezTo>
                  <a:cubicBezTo>
                    <a:pt x="1022803" y="480291"/>
                    <a:pt x="221548" y="519545"/>
                    <a:pt x="219239" y="540327"/>
                  </a:cubicBezTo>
                  <a:cubicBezTo>
                    <a:pt x="216930" y="561109"/>
                    <a:pt x="888875" y="558800"/>
                    <a:pt x="981239" y="581891"/>
                  </a:cubicBezTo>
                  <a:cubicBezTo>
                    <a:pt x="1073603" y="604982"/>
                    <a:pt x="923512" y="641927"/>
                    <a:pt x="773421" y="678873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3319738" y="2964872"/>
              <a:ext cx="763512" cy="568037"/>
            </a:xfrm>
            <a:custGeom>
              <a:avLst/>
              <a:gdLst>
                <a:gd name="connsiteX0" fmla="*/ 494756 w 763512"/>
                <a:gd name="connsiteY0" fmla="*/ 568037 h 568037"/>
                <a:gd name="connsiteX1" fmla="*/ 494756 w 763512"/>
                <a:gd name="connsiteY1" fmla="*/ 471055 h 568037"/>
                <a:gd name="connsiteX2" fmla="*/ 37556 w 763512"/>
                <a:gd name="connsiteY2" fmla="*/ 471055 h 568037"/>
                <a:gd name="connsiteX3" fmla="*/ 106828 w 763512"/>
                <a:gd name="connsiteY3" fmla="*/ 290946 h 568037"/>
                <a:gd name="connsiteX4" fmla="*/ 744138 w 763512"/>
                <a:gd name="connsiteY4" fmla="*/ 318655 h 568037"/>
                <a:gd name="connsiteX5" fmla="*/ 536319 w 763512"/>
                <a:gd name="connsiteY5" fmla="*/ 0 h 56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3512" h="568037">
                  <a:moveTo>
                    <a:pt x="494756" y="568037"/>
                  </a:moveTo>
                  <a:cubicBezTo>
                    <a:pt x="532856" y="527628"/>
                    <a:pt x="570956" y="487219"/>
                    <a:pt x="494756" y="471055"/>
                  </a:cubicBezTo>
                  <a:cubicBezTo>
                    <a:pt x="418556" y="454891"/>
                    <a:pt x="102211" y="501073"/>
                    <a:pt x="37556" y="471055"/>
                  </a:cubicBezTo>
                  <a:cubicBezTo>
                    <a:pt x="-27099" y="441037"/>
                    <a:pt x="-10936" y="316346"/>
                    <a:pt x="106828" y="290946"/>
                  </a:cubicBezTo>
                  <a:cubicBezTo>
                    <a:pt x="224592" y="265546"/>
                    <a:pt x="672556" y="367146"/>
                    <a:pt x="744138" y="318655"/>
                  </a:cubicBezTo>
                  <a:cubicBezTo>
                    <a:pt x="815720" y="270164"/>
                    <a:pt x="676019" y="135082"/>
                    <a:pt x="536319" y="0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Moon 508"/>
            <p:cNvSpPr/>
            <p:nvPr/>
          </p:nvSpPr>
          <p:spPr>
            <a:xfrm rot="13476248">
              <a:off x="3922462" y="2748242"/>
              <a:ext cx="342786" cy="395720"/>
            </a:xfrm>
            <a:prstGeom prst="mo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3592820" y="2673927"/>
              <a:ext cx="277091" cy="318655"/>
            </a:xfrm>
            <a:custGeom>
              <a:avLst/>
              <a:gdLst>
                <a:gd name="connsiteX0" fmla="*/ 277091 w 346364"/>
                <a:gd name="connsiteY0" fmla="*/ 318655 h 318655"/>
                <a:gd name="connsiteX1" fmla="*/ 41564 w 346364"/>
                <a:gd name="connsiteY1" fmla="*/ 235527 h 318655"/>
                <a:gd name="connsiteX2" fmla="*/ 0 w 346364"/>
                <a:gd name="connsiteY2" fmla="*/ 138545 h 318655"/>
                <a:gd name="connsiteX3" fmla="*/ 124691 w 346364"/>
                <a:gd name="connsiteY3" fmla="*/ 0 h 318655"/>
                <a:gd name="connsiteX4" fmla="*/ 277091 w 346364"/>
                <a:gd name="connsiteY4" fmla="*/ 83127 h 318655"/>
                <a:gd name="connsiteX5" fmla="*/ 346364 w 346364"/>
                <a:gd name="connsiteY5" fmla="*/ 193964 h 318655"/>
                <a:gd name="connsiteX6" fmla="*/ 277091 w 346364"/>
                <a:gd name="connsiteY6" fmla="*/ 318655 h 318655"/>
                <a:gd name="connsiteX0" fmla="*/ 277091 w 346364"/>
                <a:gd name="connsiteY0" fmla="*/ 318655 h 318655"/>
                <a:gd name="connsiteX1" fmla="*/ 41564 w 346364"/>
                <a:gd name="connsiteY1" fmla="*/ 235527 h 318655"/>
                <a:gd name="connsiteX2" fmla="*/ 0 w 346364"/>
                <a:gd name="connsiteY2" fmla="*/ 138545 h 318655"/>
                <a:gd name="connsiteX3" fmla="*/ 124691 w 346364"/>
                <a:gd name="connsiteY3" fmla="*/ 0 h 318655"/>
                <a:gd name="connsiteX4" fmla="*/ 221673 w 346364"/>
                <a:gd name="connsiteY4" fmla="*/ 96981 h 318655"/>
                <a:gd name="connsiteX5" fmla="*/ 346364 w 346364"/>
                <a:gd name="connsiteY5" fmla="*/ 193964 h 318655"/>
                <a:gd name="connsiteX6" fmla="*/ 277091 w 346364"/>
                <a:gd name="connsiteY6" fmla="*/ 318655 h 318655"/>
                <a:gd name="connsiteX0" fmla="*/ 277091 w 277091"/>
                <a:gd name="connsiteY0" fmla="*/ 318655 h 318655"/>
                <a:gd name="connsiteX1" fmla="*/ 41564 w 277091"/>
                <a:gd name="connsiteY1" fmla="*/ 235527 h 318655"/>
                <a:gd name="connsiteX2" fmla="*/ 0 w 277091"/>
                <a:gd name="connsiteY2" fmla="*/ 138545 h 318655"/>
                <a:gd name="connsiteX3" fmla="*/ 124691 w 277091"/>
                <a:gd name="connsiteY3" fmla="*/ 0 h 318655"/>
                <a:gd name="connsiteX4" fmla="*/ 221673 w 277091"/>
                <a:gd name="connsiteY4" fmla="*/ 96981 h 318655"/>
                <a:gd name="connsiteX5" fmla="*/ 249382 w 277091"/>
                <a:gd name="connsiteY5" fmla="*/ 193964 h 318655"/>
                <a:gd name="connsiteX6" fmla="*/ 277091 w 277091"/>
                <a:gd name="connsiteY6" fmla="*/ 318655 h 31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091" h="318655">
                  <a:moveTo>
                    <a:pt x="277091" y="318655"/>
                  </a:moveTo>
                  <a:lnTo>
                    <a:pt x="41564" y="235527"/>
                  </a:lnTo>
                  <a:lnTo>
                    <a:pt x="0" y="138545"/>
                  </a:lnTo>
                  <a:lnTo>
                    <a:pt x="124691" y="0"/>
                  </a:lnTo>
                  <a:lnTo>
                    <a:pt x="221673" y="96981"/>
                  </a:lnTo>
                  <a:lnTo>
                    <a:pt x="249382" y="193964"/>
                  </a:lnTo>
                  <a:lnTo>
                    <a:pt x="277091" y="3186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Moon 510"/>
            <p:cNvSpPr/>
            <p:nvPr/>
          </p:nvSpPr>
          <p:spPr>
            <a:xfrm rot="19995165">
              <a:off x="3491659" y="2679441"/>
              <a:ext cx="342786" cy="395720"/>
            </a:xfrm>
            <a:prstGeom prst="mo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Rounded Rectangle 511"/>
            <p:cNvSpPr/>
            <p:nvPr/>
          </p:nvSpPr>
          <p:spPr>
            <a:xfrm>
              <a:off x="4419600" y="4669972"/>
              <a:ext cx="635876" cy="77541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TextBox 512"/>
            <p:cNvSpPr txBox="1"/>
            <p:nvPr/>
          </p:nvSpPr>
          <p:spPr>
            <a:xfrm>
              <a:off x="5035308" y="4572000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g</a:t>
              </a:r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5167148" y="5100935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4682759" y="4121727"/>
              <a:ext cx="90161" cy="526473"/>
            </a:xfrm>
            <a:custGeom>
              <a:avLst/>
              <a:gdLst>
                <a:gd name="connsiteX0" fmla="*/ 48193 w 90161"/>
                <a:gd name="connsiteY0" fmla="*/ 526473 h 526473"/>
                <a:gd name="connsiteX1" fmla="*/ 20484 w 90161"/>
                <a:gd name="connsiteY1" fmla="*/ 346364 h 526473"/>
                <a:gd name="connsiteX2" fmla="*/ 62047 w 90161"/>
                <a:gd name="connsiteY2" fmla="*/ 318655 h 526473"/>
                <a:gd name="connsiteX3" fmla="*/ 89756 w 90161"/>
                <a:gd name="connsiteY3" fmla="*/ 277091 h 526473"/>
                <a:gd name="connsiteX4" fmla="*/ 75902 w 90161"/>
                <a:gd name="connsiteY4" fmla="*/ 235528 h 526473"/>
                <a:gd name="connsiteX5" fmla="*/ 6629 w 90161"/>
                <a:gd name="connsiteY5" fmla="*/ 180109 h 526473"/>
                <a:gd name="connsiteX6" fmla="*/ 20484 w 90161"/>
                <a:gd name="connsiteY6" fmla="*/ 69273 h 526473"/>
                <a:gd name="connsiteX7" fmla="*/ 48193 w 90161"/>
                <a:gd name="connsiteY7" fmla="*/ 27709 h 526473"/>
                <a:gd name="connsiteX8" fmla="*/ 62047 w 90161"/>
                <a:gd name="connsiteY8" fmla="*/ 0 h 52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161" h="526473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5188152" y="4177145"/>
              <a:ext cx="117942" cy="443346"/>
            </a:xfrm>
            <a:custGeom>
              <a:avLst/>
              <a:gdLst>
                <a:gd name="connsiteX0" fmla="*/ 69272 w 117942"/>
                <a:gd name="connsiteY0" fmla="*/ 443346 h 443346"/>
                <a:gd name="connsiteX1" fmla="*/ 27709 w 117942"/>
                <a:gd name="connsiteY1" fmla="*/ 374073 h 443346"/>
                <a:gd name="connsiteX2" fmla="*/ 13854 w 117942"/>
                <a:gd name="connsiteY2" fmla="*/ 332510 h 443346"/>
                <a:gd name="connsiteX3" fmla="*/ 41563 w 117942"/>
                <a:gd name="connsiteY3" fmla="*/ 304800 h 443346"/>
                <a:gd name="connsiteX4" fmla="*/ 83127 w 117942"/>
                <a:gd name="connsiteY4" fmla="*/ 290946 h 443346"/>
                <a:gd name="connsiteX5" fmla="*/ 96981 w 117942"/>
                <a:gd name="connsiteY5" fmla="*/ 180110 h 443346"/>
                <a:gd name="connsiteX6" fmla="*/ 13854 w 117942"/>
                <a:gd name="connsiteY6" fmla="*/ 152400 h 443346"/>
                <a:gd name="connsiteX7" fmla="*/ 0 w 117942"/>
                <a:gd name="connsiteY7" fmla="*/ 110837 h 443346"/>
                <a:gd name="connsiteX8" fmla="*/ 27709 w 117942"/>
                <a:gd name="connsiteY8" fmla="*/ 0 h 44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42" h="443346">
                  <a:moveTo>
                    <a:pt x="69272" y="443346"/>
                  </a:moveTo>
                  <a:cubicBezTo>
                    <a:pt x="55418" y="420255"/>
                    <a:pt x="39752" y="398158"/>
                    <a:pt x="27709" y="374073"/>
                  </a:cubicBezTo>
                  <a:cubicBezTo>
                    <a:pt x="21178" y="361011"/>
                    <a:pt x="10990" y="346830"/>
                    <a:pt x="13854" y="332510"/>
                  </a:cubicBezTo>
                  <a:cubicBezTo>
                    <a:pt x="16416" y="319701"/>
                    <a:pt x="30362" y="311521"/>
                    <a:pt x="41563" y="304800"/>
                  </a:cubicBezTo>
                  <a:cubicBezTo>
                    <a:pt x="54086" y="297286"/>
                    <a:pt x="69272" y="295564"/>
                    <a:pt x="83127" y="290946"/>
                  </a:cubicBezTo>
                  <a:cubicBezTo>
                    <a:pt x="104529" y="258843"/>
                    <a:pt x="141493" y="224622"/>
                    <a:pt x="96981" y="180110"/>
                  </a:cubicBezTo>
                  <a:cubicBezTo>
                    <a:pt x="76328" y="159457"/>
                    <a:pt x="13854" y="152400"/>
                    <a:pt x="13854" y="152400"/>
                  </a:cubicBezTo>
                  <a:cubicBezTo>
                    <a:pt x="9236" y="138546"/>
                    <a:pt x="0" y="125441"/>
                    <a:pt x="0" y="110837"/>
                  </a:cubicBezTo>
                  <a:cubicBezTo>
                    <a:pt x="0" y="48627"/>
                    <a:pt x="7008" y="41401"/>
                    <a:pt x="27709" y="0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TextBox 518"/>
            <p:cNvSpPr txBox="1"/>
            <p:nvPr/>
          </p:nvSpPr>
          <p:spPr>
            <a:xfrm>
              <a:off x="4572001" y="4859866"/>
              <a:ext cx="360440" cy="49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FF00"/>
                  </a:solidFill>
                  <a:latin typeface="Symbol" pitchFamily="18" charset="2"/>
                </a:rPr>
                <a:t>a</a:t>
              </a:r>
              <a:endParaRPr lang="en-US" sz="2000" b="1" dirty="0">
                <a:solidFill>
                  <a:srgbClr val="FFFF00"/>
                </a:solidFill>
                <a:latin typeface="Symbol" pitchFamily="18" charset="2"/>
              </a:endParaRPr>
            </a:p>
          </p:txBody>
        </p:sp>
        <p:sp>
          <p:nvSpPr>
            <p:cNvPr id="535" name="Can 534"/>
            <p:cNvSpPr/>
            <p:nvPr/>
          </p:nvSpPr>
          <p:spPr>
            <a:xfrm>
              <a:off x="3276600" y="3962400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Can 502"/>
            <p:cNvSpPr/>
            <p:nvPr/>
          </p:nvSpPr>
          <p:spPr>
            <a:xfrm>
              <a:off x="3592821" y="4112729"/>
              <a:ext cx="366501" cy="923398"/>
            </a:xfrm>
            <a:prstGeom prst="can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2" name="TextBox 551"/>
          <p:cNvSpPr txBox="1"/>
          <p:nvPr/>
        </p:nvSpPr>
        <p:spPr>
          <a:xfrm>
            <a:off x="249213" y="4953000"/>
            <a:ext cx="1274787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Ligand-gated Ion channels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1981200" y="5715000"/>
            <a:ext cx="16781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G-protein coupled receptors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54" name="TextBox 553"/>
          <p:cNvSpPr txBox="1"/>
          <p:nvPr/>
        </p:nvSpPr>
        <p:spPr>
          <a:xfrm>
            <a:off x="3962400" y="5638800"/>
            <a:ext cx="16781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Receptor tyrosine kinases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474" name="Group 473"/>
          <p:cNvGrpSpPr/>
          <p:nvPr/>
        </p:nvGrpSpPr>
        <p:grpSpPr>
          <a:xfrm>
            <a:off x="4191000" y="3467737"/>
            <a:ext cx="1112782" cy="2018663"/>
            <a:chOff x="6731319" y="3238614"/>
            <a:chExt cx="1144164" cy="2323986"/>
          </a:xfrm>
        </p:grpSpPr>
        <p:grpSp>
          <p:nvGrpSpPr>
            <p:cNvPr id="550" name="Group 549"/>
            <p:cNvGrpSpPr/>
            <p:nvPr/>
          </p:nvGrpSpPr>
          <p:grpSpPr>
            <a:xfrm>
              <a:off x="6731319" y="3238614"/>
              <a:ext cx="446201" cy="2303204"/>
              <a:chOff x="6731319" y="3238614"/>
              <a:chExt cx="446201" cy="2303204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41" name="Freeform 540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9" name="Group 548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  <a:grpFill/>
            </p:grpSpPr>
            <p:sp>
              <p:nvSpPr>
                <p:cNvPr id="539" name="Can 538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/>
                </a:prstGeom>
                <a:grpFill/>
                <a:ln>
                  <a:noFill/>
                </a:ln>
                <a:effectLst/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3" name="Oval 542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4" name="Oval 543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5" name="Oval 544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6808267" y="3212147"/>
                  <a:ext cx="342786" cy="395720"/>
                </a:xfrm>
                <a:prstGeom prst="moon">
                  <a:avLst/>
                </a:prstGeom>
                <a:grpFill/>
                <a:ln>
                  <a:noFill/>
                </a:ln>
                <a:effectLst/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39700" h="139700"/>
                </a:sp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1" name="Group 550"/>
            <p:cNvGrpSpPr/>
            <p:nvPr/>
          </p:nvGrpSpPr>
          <p:grpSpPr>
            <a:xfrm>
              <a:off x="7376680" y="3238614"/>
              <a:ext cx="498803" cy="2323986"/>
              <a:chOff x="7376680" y="3238614"/>
              <a:chExt cx="498803" cy="2323986"/>
            </a:xfrm>
            <a:solidFill>
              <a:srgbClr val="993366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8" name="Moon 537"/>
              <p:cNvSpPr/>
              <p:nvPr/>
            </p:nvSpPr>
            <p:spPr>
              <a:xfrm rot="16200000">
                <a:off x="7403147" y="3212147"/>
                <a:ext cx="342786" cy="395720"/>
              </a:xfrm>
              <a:prstGeom prst="moon">
                <a:avLst/>
              </a:prstGeom>
              <a:grpFill/>
              <a:ln>
                <a:noFill/>
              </a:ln>
              <a:effectLst/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39700" h="139700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Can 539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/>
              </a:prstGeom>
              <a:grpFill/>
              <a:ln>
                <a:noFill/>
              </a:ln>
              <a:effectLst/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Freeform 541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avLst/>
                <a:gdLst>
                  <a:gd name="connsiteX0" fmla="*/ 0 w 180109"/>
                  <a:gd name="connsiteY0" fmla="*/ 0 h 872836"/>
                  <a:gd name="connsiteX1" fmla="*/ 0 w 180109"/>
                  <a:gd name="connsiteY1" fmla="*/ 831273 h 872836"/>
                  <a:gd name="connsiteX2" fmla="*/ 41564 w 180109"/>
                  <a:gd name="connsiteY2" fmla="*/ 872836 h 872836"/>
                  <a:gd name="connsiteX3" fmla="*/ 83127 w 180109"/>
                  <a:gd name="connsiteY3" fmla="*/ 872836 h 872836"/>
                  <a:gd name="connsiteX4" fmla="*/ 138546 w 180109"/>
                  <a:gd name="connsiteY4" fmla="*/ 872836 h 872836"/>
                  <a:gd name="connsiteX5" fmla="*/ 180109 w 180109"/>
                  <a:gd name="connsiteY5" fmla="*/ 831273 h 872836"/>
                  <a:gd name="connsiteX6" fmla="*/ 180109 w 180109"/>
                  <a:gd name="connsiteY6" fmla="*/ 13854 h 872836"/>
                  <a:gd name="connsiteX7" fmla="*/ 180109 w 180109"/>
                  <a:gd name="connsiteY7" fmla="*/ 13854 h 872836"/>
                  <a:gd name="connsiteX8" fmla="*/ 0 w 180109"/>
                  <a:gd name="connsiteY8" fmla="*/ 0 h 872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109" h="872836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Oval 545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Oval 546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Oval 547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grp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6" name="Oval 555"/>
            <p:cNvSpPr/>
            <p:nvPr/>
          </p:nvSpPr>
          <p:spPr>
            <a:xfrm>
              <a:off x="6821913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/>
            <p:cNvSpPr/>
            <p:nvPr/>
          </p:nvSpPr>
          <p:spPr>
            <a:xfrm>
              <a:off x="7399834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5739155" y="3048000"/>
            <a:ext cx="1118845" cy="2097833"/>
            <a:chOff x="5622366" y="2900765"/>
            <a:chExt cx="1140076" cy="2722418"/>
          </a:xfrm>
        </p:grpSpPr>
        <p:sp>
          <p:nvSpPr>
            <p:cNvPr id="558" name="Freeform 557"/>
            <p:cNvSpPr/>
            <p:nvPr/>
          </p:nvSpPr>
          <p:spPr>
            <a:xfrm>
              <a:off x="5930499" y="5103638"/>
              <a:ext cx="225627" cy="512618"/>
            </a:xfrm>
            <a:custGeom>
              <a:avLst/>
              <a:gdLst>
                <a:gd name="connsiteX0" fmla="*/ 166925 w 225627"/>
                <a:gd name="connsiteY0" fmla="*/ 0 h 512618"/>
                <a:gd name="connsiteX1" fmla="*/ 670 w 225627"/>
                <a:gd name="connsiteY1" fmla="*/ 193963 h 512618"/>
                <a:gd name="connsiteX2" fmla="*/ 222343 w 225627"/>
                <a:gd name="connsiteY2" fmla="*/ 346363 h 512618"/>
                <a:gd name="connsiteX3" fmla="*/ 139216 w 225627"/>
                <a:gd name="connsiteY3" fmla="*/ 512618 h 512618"/>
                <a:gd name="connsiteX4" fmla="*/ 139216 w 225627"/>
                <a:gd name="connsiteY4" fmla="*/ 512618 h 512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627" h="512618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6308215" y="5110565"/>
              <a:ext cx="225627" cy="512618"/>
            </a:xfrm>
            <a:custGeom>
              <a:avLst/>
              <a:gdLst>
                <a:gd name="connsiteX0" fmla="*/ 166925 w 225627"/>
                <a:gd name="connsiteY0" fmla="*/ 0 h 512618"/>
                <a:gd name="connsiteX1" fmla="*/ 670 w 225627"/>
                <a:gd name="connsiteY1" fmla="*/ 193963 h 512618"/>
                <a:gd name="connsiteX2" fmla="*/ 222343 w 225627"/>
                <a:gd name="connsiteY2" fmla="*/ 346363 h 512618"/>
                <a:gd name="connsiteX3" fmla="*/ 139216 w 225627"/>
                <a:gd name="connsiteY3" fmla="*/ 512618 h 512618"/>
                <a:gd name="connsiteX4" fmla="*/ 139216 w 225627"/>
                <a:gd name="connsiteY4" fmla="*/ 512618 h 512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627" h="512618">
                  <a:moveTo>
                    <a:pt x="166925" y="0"/>
                  </a:moveTo>
                  <a:cubicBezTo>
                    <a:pt x="79179" y="68118"/>
                    <a:pt x="-8566" y="136236"/>
                    <a:pt x="670" y="193963"/>
                  </a:cubicBezTo>
                  <a:cubicBezTo>
                    <a:pt x="9906" y="251690"/>
                    <a:pt x="199252" y="293254"/>
                    <a:pt x="222343" y="346363"/>
                  </a:cubicBezTo>
                  <a:cubicBezTo>
                    <a:pt x="245434" y="399472"/>
                    <a:pt x="139216" y="512618"/>
                    <a:pt x="139216" y="512618"/>
                  </a:cubicBezTo>
                  <a:lnTo>
                    <a:pt x="139216" y="512618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0" name="Group 559"/>
            <p:cNvGrpSpPr/>
            <p:nvPr/>
          </p:nvGrpSpPr>
          <p:grpSpPr>
            <a:xfrm>
              <a:off x="5622366" y="2900765"/>
              <a:ext cx="656324" cy="2210488"/>
              <a:chOff x="2669924" y="2133600"/>
              <a:chExt cx="656324" cy="2210488"/>
            </a:xfrm>
          </p:grpSpPr>
          <p:sp>
            <p:nvSpPr>
              <p:cNvPr id="561" name="Oval 560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Oval 561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Oval 562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Oval 563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Oval 564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6" name="Group 565"/>
            <p:cNvGrpSpPr/>
            <p:nvPr/>
          </p:nvGrpSpPr>
          <p:grpSpPr>
            <a:xfrm rot="301533">
              <a:off x="6106118" y="2900765"/>
              <a:ext cx="656324" cy="2210488"/>
              <a:chOff x="2669924" y="2133600"/>
              <a:chExt cx="656324" cy="221048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567" name="Oval 566"/>
              <p:cNvSpPr/>
              <p:nvPr/>
            </p:nvSpPr>
            <p:spPr>
              <a:xfrm>
                <a:off x="2669924" y="2133600"/>
                <a:ext cx="612716" cy="9906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Oval 567"/>
              <p:cNvSpPr/>
              <p:nvPr/>
            </p:nvSpPr>
            <p:spPr>
              <a:xfrm>
                <a:off x="2769752" y="3124200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Oval 568"/>
              <p:cNvSpPr/>
              <p:nvPr/>
            </p:nvSpPr>
            <p:spPr>
              <a:xfrm>
                <a:off x="2819400" y="3428312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Oval 569"/>
              <p:cNvSpPr/>
              <p:nvPr/>
            </p:nvSpPr>
            <p:spPr>
              <a:xfrm>
                <a:off x="2819400" y="3733112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Oval 570"/>
              <p:cNvSpPr/>
              <p:nvPr/>
            </p:nvSpPr>
            <p:spPr>
              <a:xfrm>
                <a:off x="2895600" y="4038600"/>
                <a:ext cx="430648" cy="30548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2" name="TextBox 571"/>
            <p:cNvSpPr txBox="1"/>
            <p:nvPr/>
          </p:nvSpPr>
          <p:spPr>
            <a:xfrm>
              <a:off x="5773961" y="3281765"/>
              <a:ext cx="37888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  <a:latin typeface="Symbol" pitchFamily="18" charset="2"/>
                </a:rPr>
                <a:t>a</a:t>
              </a:r>
              <a:endParaRPr lang="en-US" b="1" dirty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endParaRPr>
            </a:p>
          </p:txBody>
        </p:sp>
        <p:sp>
          <p:nvSpPr>
            <p:cNvPr id="573" name="TextBox 572"/>
            <p:cNvSpPr txBox="1"/>
            <p:nvPr/>
          </p:nvSpPr>
          <p:spPr>
            <a:xfrm>
              <a:off x="6305242" y="3281765"/>
              <a:ext cx="37888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Symbol" pitchFamily="18" charset="2"/>
                </a:rPr>
                <a:t>b</a:t>
              </a:r>
            </a:p>
          </p:txBody>
        </p:sp>
      </p:grpSp>
      <p:sp>
        <p:nvSpPr>
          <p:cNvPr id="574" name="TextBox 573"/>
          <p:cNvSpPr txBox="1"/>
          <p:nvPr/>
        </p:nvSpPr>
        <p:spPr>
          <a:xfrm>
            <a:off x="5560878" y="5257800"/>
            <a:ext cx="167812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Integrins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536" name="Group 535"/>
          <p:cNvGrpSpPr/>
          <p:nvPr/>
        </p:nvGrpSpPr>
        <p:grpSpPr>
          <a:xfrm>
            <a:off x="7467600" y="3352557"/>
            <a:ext cx="833678" cy="2057643"/>
            <a:chOff x="7467600" y="3352557"/>
            <a:chExt cx="833678" cy="2057643"/>
          </a:xfrm>
        </p:grpSpPr>
        <p:sp>
          <p:nvSpPr>
            <p:cNvPr id="575" name="Rounded Rectangle 574"/>
            <p:cNvSpPr/>
            <p:nvPr/>
          </p:nvSpPr>
          <p:spPr>
            <a:xfrm>
              <a:off x="7467600" y="3352557"/>
              <a:ext cx="345058" cy="1371357"/>
            </a:xfrm>
            <a:prstGeom prst="roundRect">
              <a:avLst/>
            </a:prstGeom>
            <a:pattFill prst="dkDnDiag">
              <a:fgClr>
                <a:srgbClr val="FF3399"/>
              </a:fgClr>
              <a:bgClr>
                <a:srgbClr val="FCDEB2"/>
              </a:bgClr>
            </a:patt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Rounded Rectangle 575"/>
            <p:cNvSpPr/>
            <p:nvPr/>
          </p:nvSpPr>
          <p:spPr>
            <a:xfrm>
              <a:off x="7939282" y="3352557"/>
              <a:ext cx="345058" cy="1371357"/>
            </a:xfrm>
            <a:prstGeom prst="roundRect">
              <a:avLst/>
            </a:prstGeom>
            <a:pattFill prst="dkDnDiag">
              <a:fgClr>
                <a:schemeClr val="accent3">
                  <a:lumMod val="50000"/>
                </a:schemeClr>
              </a:fgClr>
              <a:bgClr>
                <a:srgbClr val="99FF33"/>
              </a:bgClr>
            </a:patt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>
              <a:off x="7475716" y="4723914"/>
              <a:ext cx="336581" cy="686043"/>
            </a:xfrm>
            <a:prstGeom prst="ellipse">
              <a:avLst/>
            </a:pr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7964697" y="4724157"/>
              <a:ext cx="336581" cy="68604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0" name="TextBox 579"/>
          <p:cNvSpPr txBox="1"/>
          <p:nvPr/>
        </p:nvSpPr>
        <p:spPr>
          <a:xfrm>
            <a:off x="7084878" y="5486400"/>
            <a:ext cx="167812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Toll-like receptors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584" name="Group 583"/>
          <p:cNvGrpSpPr/>
          <p:nvPr/>
        </p:nvGrpSpPr>
        <p:grpSpPr>
          <a:xfrm>
            <a:off x="292818" y="3628895"/>
            <a:ext cx="1243882" cy="1400305"/>
            <a:chOff x="292818" y="3628895"/>
            <a:chExt cx="1243882" cy="1400305"/>
          </a:xfrm>
        </p:grpSpPr>
        <p:sp>
          <p:nvSpPr>
            <p:cNvPr id="521" name="Oval 520"/>
            <p:cNvSpPr/>
            <p:nvPr/>
          </p:nvSpPr>
          <p:spPr>
            <a:xfrm>
              <a:off x="813296" y="3628895"/>
              <a:ext cx="397094" cy="1246384"/>
            </a:xfrm>
            <a:prstGeom prst="ellipse">
              <a:avLst/>
            </a:prstGeom>
            <a:gradFill flip="none" rotWithShape="1"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/>
            <p:cNvSpPr/>
            <p:nvPr/>
          </p:nvSpPr>
          <p:spPr>
            <a:xfrm>
              <a:off x="477293" y="3628895"/>
              <a:ext cx="427640" cy="1246384"/>
            </a:xfrm>
            <a:prstGeom prst="ellipse">
              <a:avLst/>
            </a:prstGeom>
            <a:gradFill flip="none" rotWithShape="1"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Oval 581"/>
            <p:cNvSpPr/>
            <p:nvPr/>
          </p:nvSpPr>
          <p:spPr>
            <a:xfrm>
              <a:off x="292818" y="3714058"/>
              <a:ext cx="502110" cy="1246384"/>
            </a:xfrm>
            <a:prstGeom prst="ellipse">
              <a:avLst/>
            </a:prstGeom>
            <a:gradFill flip="none" rotWithShape="1">
              <a:gsLst>
                <a:gs pos="0">
                  <a:srgbClr val="002060"/>
                </a:gs>
                <a:gs pos="35000">
                  <a:srgbClr val="0070C0"/>
                </a:gs>
                <a:gs pos="100000">
                  <a:srgbClr val="002060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3670300"/>
              <a:ext cx="622300" cy="1358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83" name="Group 582"/>
            <p:cNvGrpSpPr/>
            <p:nvPr/>
          </p:nvGrpSpPr>
          <p:grpSpPr>
            <a:xfrm>
              <a:off x="348950" y="3706794"/>
              <a:ext cx="369465" cy="1170006"/>
              <a:chOff x="348950" y="3706794"/>
              <a:chExt cx="369465" cy="1170006"/>
            </a:xfrm>
          </p:grpSpPr>
          <p:sp>
            <p:nvSpPr>
              <p:cNvPr id="524" name="Can 523"/>
              <p:cNvSpPr/>
              <p:nvPr/>
            </p:nvSpPr>
            <p:spPr>
              <a:xfrm>
                <a:off x="472965" y="4044875"/>
                <a:ext cx="61091" cy="467394"/>
              </a:xfrm>
              <a:prstGeom prst="can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Can 524"/>
              <p:cNvSpPr/>
              <p:nvPr/>
            </p:nvSpPr>
            <p:spPr>
              <a:xfrm>
                <a:off x="534057" y="4083825"/>
                <a:ext cx="61091" cy="467394"/>
              </a:xfrm>
              <a:prstGeom prst="ca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Can 525"/>
              <p:cNvSpPr/>
              <p:nvPr/>
            </p:nvSpPr>
            <p:spPr>
              <a:xfrm>
                <a:off x="595148" y="4044875"/>
                <a:ext cx="61091" cy="467394"/>
              </a:xfrm>
              <a:prstGeom prst="can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Can 526"/>
              <p:cNvSpPr/>
              <p:nvPr/>
            </p:nvSpPr>
            <p:spPr>
              <a:xfrm rot="3503953">
                <a:off x="448388" y="4242658"/>
                <a:ext cx="90663" cy="164205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Can 527"/>
              <p:cNvSpPr/>
              <p:nvPr/>
            </p:nvSpPr>
            <p:spPr>
              <a:xfrm rot="18899796">
                <a:off x="602020" y="4220593"/>
                <a:ext cx="77892" cy="154899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Freeform 528"/>
              <p:cNvSpPr/>
              <p:nvPr/>
            </p:nvSpPr>
            <p:spPr>
              <a:xfrm>
                <a:off x="375830" y="3784693"/>
                <a:ext cx="176554" cy="266415"/>
              </a:xfrm>
              <a:custGeom>
                <a:avLst/>
                <a:gdLst>
                  <a:gd name="connsiteX0" fmla="*/ 315468 w 440436"/>
                  <a:gd name="connsiteY0" fmla="*/ 521208 h 521208"/>
                  <a:gd name="connsiteX1" fmla="*/ 315468 w 440436"/>
                  <a:gd name="connsiteY1" fmla="*/ 438912 h 521208"/>
                  <a:gd name="connsiteX2" fmla="*/ 233172 w 440436"/>
                  <a:gd name="connsiteY2" fmla="*/ 420624 h 521208"/>
                  <a:gd name="connsiteX3" fmla="*/ 178308 w 440436"/>
                  <a:gd name="connsiteY3" fmla="*/ 356616 h 521208"/>
                  <a:gd name="connsiteX4" fmla="*/ 324612 w 440436"/>
                  <a:gd name="connsiteY4" fmla="*/ 320040 h 521208"/>
                  <a:gd name="connsiteX5" fmla="*/ 333756 w 440436"/>
                  <a:gd name="connsiteY5" fmla="*/ 274320 h 521208"/>
                  <a:gd name="connsiteX6" fmla="*/ 169164 w 440436"/>
                  <a:gd name="connsiteY6" fmla="*/ 237744 h 521208"/>
                  <a:gd name="connsiteX7" fmla="*/ 169164 w 440436"/>
                  <a:gd name="connsiteY7" fmla="*/ 201168 h 521208"/>
                  <a:gd name="connsiteX8" fmla="*/ 361188 w 440436"/>
                  <a:gd name="connsiteY8" fmla="*/ 173736 h 521208"/>
                  <a:gd name="connsiteX9" fmla="*/ 388620 w 440436"/>
                  <a:gd name="connsiteY9" fmla="*/ 118872 h 521208"/>
                  <a:gd name="connsiteX10" fmla="*/ 50292 w 440436"/>
                  <a:gd name="connsiteY10" fmla="*/ 118872 h 521208"/>
                  <a:gd name="connsiteX11" fmla="*/ 86868 w 440436"/>
                  <a:gd name="connsiteY11" fmla="*/ 27432 h 521208"/>
                  <a:gd name="connsiteX12" fmla="*/ 361188 w 440436"/>
                  <a:gd name="connsiteY12" fmla="*/ 0 h 521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36" h="521208">
                    <a:moveTo>
                      <a:pt x="315468" y="521208"/>
                    </a:moveTo>
                    <a:cubicBezTo>
                      <a:pt x="322326" y="488442"/>
                      <a:pt x="329184" y="455676"/>
                      <a:pt x="315468" y="438912"/>
                    </a:cubicBezTo>
                    <a:cubicBezTo>
                      <a:pt x="301752" y="422148"/>
                      <a:pt x="256032" y="434340"/>
                      <a:pt x="233172" y="420624"/>
                    </a:cubicBezTo>
                    <a:cubicBezTo>
                      <a:pt x="210312" y="406908"/>
                      <a:pt x="163068" y="373380"/>
                      <a:pt x="178308" y="356616"/>
                    </a:cubicBezTo>
                    <a:cubicBezTo>
                      <a:pt x="193548" y="339852"/>
                      <a:pt x="298704" y="333756"/>
                      <a:pt x="324612" y="320040"/>
                    </a:cubicBezTo>
                    <a:cubicBezTo>
                      <a:pt x="350520" y="306324"/>
                      <a:pt x="359664" y="288036"/>
                      <a:pt x="333756" y="274320"/>
                    </a:cubicBezTo>
                    <a:cubicBezTo>
                      <a:pt x="307848" y="260604"/>
                      <a:pt x="196596" y="249936"/>
                      <a:pt x="169164" y="237744"/>
                    </a:cubicBezTo>
                    <a:cubicBezTo>
                      <a:pt x="141732" y="225552"/>
                      <a:pt x="137160" y="211836"/>
                      <a:pt x="169164" y="201168"/>
                    </a:cubicBezTo>
                    <a:cubicBezTo>
                      <a:pt x="201168" y="190500"/>
                      <a:pt x="324612" y="187452"/>
                      <a:pt x="361188" y="173736"/>
                    </a:cubicBezTo>
                    <a:cubicBezTo>
                      <a:pt x="397764" y="160020"/>
                      <a:pt x="440436" y="128016"/>
                      <a:pt x="388620" y="118872"/>
                    </a:cubicBezTo>
                    <a:cubicBezTo>
                      <a:pt x="336804" y="109728"/>
                      <a:pt x="100584" y="134112"/>
                      <a:pt x="50292" y="118872"/>
                    </a:cubicBezTo>
                    <a:cubicBezTo>
                      <a:pt x="0" y="103632"/>
                      <a:pt x="35052" y="47244"/>
                      <a:pt x="86868" y="27432"/>
                    </a:cubicBezTo>
                    <a:cubicBezTo>
                      <a:pt x="138684" y="7620"/>
                      <a:pt x="249936" y="3810"/>
                      <a:pt x="361188" y="0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Freeform 529"/>
              <p:cNvSpPr/>
              <p:nvPr/>
            </p:nvSpPr>
            <p:spPr>
              <a:xfrm>
                <a:off x="348950" y="4387631"/>
                <a:ext cx="160670" cy="243045"/>
              </a:xfrm>
              <a:custGeom>
                <a:avLst/>
                <a:gdLst>
                  <a:gd name="connsiteX0" fmla="*/ 172212 w 400812"/>
                  <a:gd name="connsiteY0" fmla="*/ 0 h 475488"/>
                  <a:gd name="connsiteX1" fmla="*/ 117348 w 400812"/>
                  <a:gd name="connsiteY1" fmla="*/ 73152 h 475488"/>
                  <a:gd name="connsiteX2" fmla="*/ 7620 w 400812"/>
                  <a:gd name="connsiteY2" fmla="*/ 109728 h 475488"/>
                  <a:gd name="connsiteX3" fmla="*/ 71628 w 400812"/>
                  <a:gd name="connsiteY3" fmla="*/ 173736 h 475488"/>
                  <a:gd name="connsiteX4" fmla="*/ 16764 w 400812"/>
                  <a:gd name="connsiteY4" fmla="*/ 347472 h 475488"/>
                  <a:gd name="connsiteX5" fmla="*/ 135636 w 400812"/>
                  <a:gd name="connsiteY5" fmla="*/ 466344 h 475488"/>
                  <a:gd name="connsiteX6" fmla="*/ 236220 w 400812"/>
                  <a:gd name="connsiteY6" fmla="*/ 292608 h 475488"/>
                  <a:gd name="connsiteX7" fmla="*/ 309372 w 400812"/>
                  <a:gd name="connsiteY7" fmla="*/ 329184 h 475488"/>
                  <a:gd name="connsiteX8" fmla="*/ 400812 w 400812"/>
                  <a:gd name="connsiteY8" fmla="*/ 256032 h 475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0812" h="475488">
                    <a:moveTo>
                      <a:pt x="172212" y="0"/>
                    </a:moveTo>
                    <a:cubicBezTo>
                      <a:pt x="158496" y="27432"/>
                      <a:pt x="144780" y="54864"/>
                      <a:pt x="117348" y="73152"/>
                    </a:cubicBezTo>
                    <a:cubicBezTo>
                      <a:pt x="89916" y="91440"/>
                      <a:pt x="15240" y="92964"/>
                      <a:pt x="7620" y="109728"/>
                    </a:cubicBezTo>
                    <a:cubicBezTo>
                      <a:pt x="0" y="126492"/>
                      <a:pt x="70104" y="134112"/>
                      <a:pt x="71628" y="173736"/>
                    </a:cubicBezTo>
                    <a:cubicBezTo>
                      <a:pt x="73152" y="213360"/>
                      <a:pt x="6096" y="298704"/>
                      <a:pt x="16764" y="347472"/>
                    </a:cubicBezTo>
                    <a:cubicBezTo>
                      <a:pt x="27432" y="396240"/>
                      <a:pt x="99060" y="475488"/>
                      <a:pt x="135636" y="466344"/>
                    </a:cubicBezTo>
                    <a:cubicBezTo>
                      <a:pt x="172212" y="457200"/>
                      <a:pt x="207264" y="315468"/>
                      <a:pt x="236220" y="292608"/>
                    </a:cubicBezTo>
                    <a:cubicBezTo>
                      <a:pt x="265176" y="269748"/>
                      <a:pt x="281940" y="335280"/>
                      <a:pt x="309372" y="329184"/>
                    </a:cubicBezTo>
                    <a:cubicBezTo>
                      <a:pt x="336804" y="323088"/>
                      <a:pt x="368808" y="289560"/>
                      <a:pt x="400812" y="256032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Freeform 530"/>
              <p:cNvSpPr/>
              <p:nvPr/>
            </p:nvSpPr>
            <p:spPr>
              <a:xfrm>
                <a:off x="348950" y="4518501"/>
                <a:ext cx="308511" cy="294458"/>
              </a:xfrm>
              <a:custGeom>
                <a:avLst/>
                <a:gdLst>
                  <a:gd name="connsiteX0" fmla="*/ 693420 w 769620"/>
                  <a:gd name="connsiteY0" fmla="*/ 0 h 576072"/>
                  <a:gd name="connsiteX1" fmla="*/ 702564 w 769620"/>
                  <a:gd name="connsiteY1" fmla="*/ 128016 h 576072"/>
                  <a:gd name="connsiteX2" fmla="*/ 291084 w 769620"/>
                  <a:gd name="connsiteY2" fmla="*/ 237744 h 576072"/>
                  <a:gd name="connsiteX3" fmla="*/ 44196 w 769620"/>
                  <a:gd name="connsiteY3" fmla="*/ 301752 h 576072"/>
                  <a:gd name="connsiteX4" fmla="*/ 25908 w 769620"/>
                  <a:gd name="connsiteY4" fmla="*/ 429768 h 576072"/>
                  <a:gd name="connsiteX5" fmla="*/ 108204 w 769620"/>
                  <a:gd name="connsiteY5" fmla="*/ 484632 h 576072"/>
                  <a:gd name="connsiteX6" fmla="*/ 391668 w 769620"/>
                  <a:gd name="connsiteY6" fmla="*/ 374904 h 576072"/>
                  <a:gd name="connsiteX7" fmla="*/ 391668 w 769620"/>
                  <a:gd name="connsiteY7" fmla="*/ 448056 h 576072"/>
                  <a:gd name="connsiteX8" fmla="*/ 263652 w 769620"/>
                  <a:gd name="connsiteY8" fmla="*/ 521208 h 576072"/>
                  <a:gd name="connsiteX9" fmla="*/ 373380 w 769620"/>
                  <a:gd name="connsiteY9" fmla="*/ 576072 h 576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9620" h="576072">
                    <a:moveTo>
                      <a:pt x="693420" y="0"/>
                    </a:moveTo>
                    <a:cubicBezTo>
                      <a:pt x="731520" y="44196"/>
                      <a:pt x="769620" y="88392"/>
                      <a:pt x="702564" y="128016"/>
                    </a:cubicBezTo>
                    <a:cubicBezTo>
                      <a:pt x="635508" y="167640"/>
                      <a:pt x="291084" y="237744"/>
                      <a:pt x="291084" y="237744"/>
                    </a:cubicBezTo>
                    <a:cubicBezTo>
                      <a:pt x="181356" y="266700"/>
                      <a:pt x="88392" y="269748"/>
                      <a:pt x="44196" y="301752"/>
                    </a:cubicBezTo>
                    <a:cubicBezTo>
                      <a:pt x="0" y="333756"/>
                      <a:pt x="15240" y="399288"/>
                      <a:pt x="25908" y="429768"/>
                    </a:cubicBezTo>
                    <a:cubicBezTo>
                      <a:pt x="36576" y="460248"/>
                      <a:pt x="47244" y="493776"/>
                      <a:pt x="108204" y="484632"/>
                    </a:cubicBezTo>
                    <a:cubicBezTo>
                      <a:pt x="169164" y="475488"/>
                      <a:pt x="344424" y="381000"/>
                      <a:pt x="391668" y="374904"/>
                    </a:cubicBezTo>
                    <a:cubicBezTo>
                      <a:pt x="438912" y="368808"/>
                      <a:pt x="413004" y="423672"/>
                      <a:pt x="391668" y="448056"/>
                    </a:cubicBezTo>
                    <a:cubicBezTo>
                      <a:pt x="370332" y="472440"/>
                      <a:pt x="266700" y="499872"/>
                      <a:pt x="263652" y="521208"/>
                    </a:cubicBezTo>
                    <a:cubicBezTo>
                      <a:pt x="260604" y="542544"/>
                      <a:pt x="316992" y="559308"/>
                      <a:pt x="373380" y="576072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TextBox 532"/>
              <p:cNvSpPr txBox="1"/>
              <p:nvPr/>
            </p:nvSpPr>
            <p:spPr>
              <a:xfrm>
                <a:off x="503511" y="3706794"/>
                <a:ext cx="91637" cy="157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N</a:t>
                </a:r>
                <a:endParaRPr lang="en-US" sz="1400" dirty="0"/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472965" y="4719481"/>
                <a:ext cx="152728" cy="157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29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52" grpId="0"/>
      <p:bldP spid="553" grpId="0"/>
      <p:bldP spid="554" grpId="0"/>
      <p:bldP spid="574" grpId="0"/>
      <p:bldP spid="5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Rectangle 500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Ligand gated 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00495" cy="1219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dirty="0" err="1" smtClean="0"/>
              <a:t>Pentamers</a:t>
            </a:r>
            <a:r>
              <a:rPr lang="en-US" sz="2400" dirty="0" smtClean="0"/>
              <a:t> – 5 subunits</a:t>
            </a:r>
            <a:endParaRPr lang="en-US" sz="2400" dirty="0"/>
          </a:p>
        </p:txBody>
      </p:sp>
      <p:grpSp>
        <p:nvGrpSpPr>
          <p:cNvPr id="476" name="Group 475"/>
          <p:cNvGrpSpPr/>
          <p:nvPr/>
        </p:nvGrpSpPr>
        <p:grpSpPr>
          <a:xfrm>
            <a:off x="5190531" y="1828800"/>
            <a:ext cx="1652000" cy="1557400"/>
            <a:chOff x="5190531" y="3473156"/>
            <a:chExt cx="1652000" cy="1557400"/>
          </a:xfrm>
          <a:solidFill>
            <a:schemeClr val="bg2">
              <a:lumMod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475" name="Oval 474"/>
            <p:cNvSpPr/>
            <p:nvPr/>
          </p:nvSpPr>
          <p:spPr>
            <a:xfrm>
              <a:off x="5598779" y="3473156"/>
              <a:ext cx="649621" cy="643000"/>
            </a:xfrm>
            <a:prstGeom prst="ellipse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>
              <a:off x="6192910" y="3615182"/>
              <a:ext cx="649621" cy="643000"/>
            </a:xfrm>
            <a:prstGeom prst="ellipse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>
              <a:off x="6160771" y="4240910"/>
              <a:ext cx="649621" cy="643000"/>
            </a:xfrm>
            <a:prstGeom prst="ellipse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5598779" y="4387556"/>
              <a:ext cx="649621" cy="643000"/>
            </a:xfrm>
            <a:prstGeom prst="ellipse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5190531" y="3894751"/>
              <a:ext cx="649621" cy="643000"/>
            </a:xfrm>
            <a:prstGeom prst="ellipse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8" name="TextBox 477"/>
          <p:cNvSpPr txBox="1"/>
          <p:nvPr/>
        </p:nvSpPr>
        <p:spPr>
          <a:xfrm>
            <a:off x="5410200" y="1295400"/>
            <a:ext cx="298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 view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9" name="TextBox 498"/>
          <p:cNvSpPr txBox="1"/>
          <p:nvPr/>
        </p:nvSpPr>
        <p:spPr>
          <a:xfrm>
            <a:off x="6848039" y="2052935"/>
            <a:ext cx="298176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subunit</a:t>
            </a:r>
            <a:endParaRPr lang="en-US" sz="24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0" name="TextBox 499"/>
          <p:cNvSpPr txBox="1"/>
          <p:nvPr/>
        </p:nvSpPr>
        <p:spPr>
          <a:xfrm>
            <a:off x="6858000" y="2586335"/>
            <a:ext cx="298176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pore</a:t>
            </a:r>
            <a:endParaRPr lang="en-US" sz="24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80" name="Straight Connector 479"/>
          <p:cNvCxnSpPr>
            <a:stCxn id="499" idx="1"/>
          </p:cNvCxnSpPr>
          <p:nvPr/>
        </p:nvCxnSpPr>
        <p:spPr>
          <a:xfrm>
            <a:off x="6848039" y="2283768"/>
            <a:ext cx="898930" cy="365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/>
          <p:nvPr/>
        </p:nvCxnSpPr>
        <p:spPr>
          <a:xfrm>
            <a:off x="6172200" y="2667000"/>
            <a:ext cx="1776249" cy="2263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1828800" y="3729335"/>
            <a:ext cx="298176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subunit</a:t>
            </a:r>
            <a:endParaRPr lang="en-US" sz="24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4" name="TextBox 503"/>
          <p:cNvSpPr txBox="1"/>
          <p:nvPr/>
        </p:nvSpPr>
        <p:spPr>
          <a:xfrm>
            <a:off x="-13169" y="2590800"/>
            <a:ext cx="298176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pore</a:t>
            </a:r>
            <a:endParaRPr lang="en-US" sz="24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74" name="Straight Connector 473"/>
          <p:cNvCxnSpPr/>
          <p:nvPr/>
        </p:nvCxnSpPr>
        <p:spPr>
          <a:xfrm flipH="1">
            <a:off x="2077020" y="3960167"/>
            <a:ext cx="5968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9" name="Straight Arrow Connector 478"/>
          <p:cNvCxnSpPr/>
          <p:nvPr/>
        </p:nvCxnSpPr>
        <p:spPr>
          <a:xfrm>
            <a:off x="1444656" y="3064700"/>
            <a:ext cx="7708" cy="36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5" name="TextBox 504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" y="3389313"/>
            <a:ext cx="1531034" cy="174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24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8" grpId="0"/>
      <p:bldP spid="499" grpId="0"/>
      <p:bldP spid="500" grpId="0"/>
      <p:bldP spid="502" grpId="0"/>
      <p:bldP spid="5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ectangle 49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Ligand gated 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057299"/>
            <a:ext cx="4800495" cy="1609701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Ligands </a:t>
            </a:r>
            <a:r>
              <a:rPr lang="en-US" sz="2400" dirty="0" smtClean="0"/>
              <a:t>are molecules that act like keys that fit certain binding pockets or locks on the receptor.</a:t>
            </a:r>
            <a:endParaRPr lang="en-US" sz="2400" dirty="0"/>
          </a:p>
        </p:txBody>
      </p:sp>
      <p:sp>
        <p:nvSpPr>
          <p:cNvPr id="481" name="Freeform 480"/>
          <p:cNvSpPr/>
          <p:nvPr/>
        </p:nvSpPr>
        <p:spPr>
          <a:xfrm>
            <a:off x="5970163" y="2622019"/>
            <a:ext cx="434059" cy="630289"/>
          </a:xfrm>
          <a:custGeom>
            <a:avLst/>
            <a:gdLst>
              <a:gd name="connsiteX0" fmla="*/ 180110 w 817419"/>
              <a:gd name="connsiteY0" fmla="*/ 609600 h 1052946"/>
              <a:gd name="connsiteX1" fmla="*/ 180110 w 817419"/>
              <a:gd name="connsiteY1" fmla="*/ 609600 h 1052946"/>
              <a:gd name="connsiteX2" fmla="*/ 69273 w 817419"/>
              <a:gd name="connsiteY2" fmla="*/ 554182 h 1052946"/>
              <a:gd name="connsiteX3" fmla="*/ 0 w 817419"/>
              <a:gd name="connsiteY3" fmla="*/ 429491 h 1052946"/>
              <a:gd name="connsiteX4" fmla="*/ 13855 w 817419"/>
              <a:gd name="connsiteY4" fmla="*/ 193964 h 1052946"/>
              <a:gd name="connsiteX5" fmla="*/ 110837 w 817419"/>
              <a:gd name="connsiteY5" fmla="*/ 83128 h 1052946"/>
              <a:gd name="connsiteX6" fmla="*/ 180110 w 817419"/>
              <a:gd name="connsiteY6" fmla="*/ 41564 h 1052946"/>
              <a:gd name="connsiteX7" fmla="*/ 290946 w 817419"/>
              <a:gd name="connsiteY7" fmla="*/ 27709 h 1052946"/>
              <a:gd name="connsiteX8" fmla="*/ 387928 w 817419"/>
              <a:gd name="connsiteY8" fmla="*/ 0 h 1052946"/>
              <a:gd name="connsiteX9" fmla="*/ 540328 w 817419"/>
              <a:gd name="connsiteY9" fmla="*/ 13855 h 1052946"/>
              <a:gd name="connsiteX10" fmla="*/ 623455 w 817419"/>
              <a:gd name="connsiteY10" fmla="*/ 41564 h 1052946"/>
              <a:gd name="connsiteX11" fmla="*/ 665019 w 817419"/>
              <a:gd name="connsiteY11" fmla="*/ 69273 h 1052946"/>
              <a:gd name="connsiteX12" fmla="*/ 748146 w 817419"/>
              <a:gd name="connsiteY12" fmla="*/ 96982 h 1052946"/>
              <a:gd name="connsiteX13" fmla="*/ 762000 w 817419"/>
              <a:gd name="connsiteY13" fmla="*/ 138546 h 1052946"/>
              <a:gd name="connsiteX14" fmla="*/ 789710 w 817419"/>
              <a:gd name="connsiteY14" fmla="*/ 166255 h 1052946"/>
              <a:gd name="connsiteX15" fmla="*/ 817419 w 817419"/>
              <a:gd name="connsiteY15" fmla="*/ 249382 h 1052946"/>
              <a:gd name="connsiteX16" fmla="*/ 803564 w 817419"/>
              <a:gd name="connsiteY16" fmla="*/ 429491 h 1052946"/>
              <a:gd name="connsiteX17" fmla="*/ 748146 w 817419"/>
              <a:gd name="connsiteY17" fmla="*/ 540328 h 1052946"/>
              <a:gd name="connsiteX18" fmla="*/ 665019 w 817419"/>
              <a:gd name="connsiteY18" fmla="*/ 568037 h 1052946"/>
              <a:gd name="connsiteX19" fmla="*/ 637310 w 817419"/>
              <a:gd name="connsiteY19" fmla="*/ 581891 h 1052946"/>
              <a:gd name="connsiteX20" fmla="*/ 817419 w 817419"/>
              <a:gd name="connsiteY20" fmla="*/ 1052946 h 1052946"/>
              <a:gd name="connsiteX21" fmla="*/ 138546 w 817419"/>
              <a:gd name="connsiteY21" fmla="*/ 1039091 h 1052946"/>
              <a:gd name="connsiteX22" fmla="*/ 180110 w 817419"/>
              <a:gd name="connsiteY22" fmla="*/ 609600 h 10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17419" h="1052946">
                <a:moveTo>
                  <a:pt x="180110" y="609600"/>
                </a:moveTo>
                <a:lnTo>
                  <a:pt x="180110" y="609600"/>
                </a:lnTo>
                <a:cubicBezTo>
                  <a:pt x="143164" y="591127"/>
                  <a:pt x="101006" y="580626"/>
                  <a:pt x="69273" y="554182"/>
                </a:cubicBezTo>
                <a:cubicBezTo>
                  <a:pt x="25299" y="517537"/>
                  <a:pt x="15815" y="476935"/>
                  <a:pt x="0" y="429491"/>
                </a:cubicBezTo>
                <a:cubicBezTo>
                  <a:pt x="4618" y="350982"/>
                  <a:pt x="-2852" y="270814"/>
                  <a:pt x="13855" y="193964"/>
                </a:cubicBezTo>
                <a:cubicBezTo>
                  <a:pt x="30627" y="116814"/>
                  <a:pt x="65505" y="119394"/>
                  <a:pt x="110837" y="83128"/>
                </a:cubicBezTo>
                <a:cubicBezTo>
                  <a:pt x="149352" y="52315"/>
                  <a:pt x="125617" y="51472"/>
                  <a:pt x="180110" y="41564"/>
                </a:cubicBezTo>
                <a:cubicBezTo>
                  <a:pt x="216742" y="34904"/>
                  <a:pt x="254001" y="32327"/>
                  <a:pt x="290946" y="27709"/>
                </a:cubicBezTo>
                <a:cubicBezTo>
                  <a:pt x="310543" y="21177"/>
                  <a:pt x="370536" y="0"/>
                  <a:pt x="387928" y="0"/>
                </a:cubicBezTo>
                <a:cubicBezTo>
                  <a:pt x="438937" y="0"/>
                  <a:pt x="489528" y="9237"/>
                  <a:pt x="540328" y="13855"/>
                </a:cubicBezTo>
                <a:cubicBezTo>
                  <a:pt x="568037" y="23091"/>
                  <a:pt x="599153" y="25363"/>
                  <a:pt x="623455" y="41564"/>
                </a:cubicBezTo>
                <a:cubicBezTo>
                  <a:pt x="637310" y="50800"/>
                  <a:pt x="649803" y="62510"/>
                  <a:pt x="665019" y="69273"/>
                </a:cubicBezTo>
                <a:cubicBezTo>
                  <a:pt x="691709" y="81135"/>
                  <a:pt x="748146" y="96982"/>
                  <a:pt x="748146" y="96982"/>
                </a:cubicBezTo>
                <a:cubicBezTo>
                  <a:pt x="752764" y="110837"/>
                  <a:pt x="754486" y="126023"/>
                  <a:pt x="762000" y="138546"/>
                </a:cubicBezTo>
                <a:cubicBezTo>
                  <a:pt x="768721" y="149747"/>
                  <a:pt x="783868" y="154572"/>
                  <a:pt x="789710" y="166255"/>
                </a:cubicBezTo>
                <a:cubicBezTo>
                  <a:pt x="802772" y="192379"/>
                  <a:pt x="817419" y="249382"/>
                  <a:pt x="817419" y="249382"/>
                </a:cubicBezTo>
                <a:cubicBezTo>
                  <a:pt x="812801" y="309418"/>
                  <a:pt x="812955" y="370014"/>
                  <a:pt x="803564" y="429491"/>
                </a:cubicBezTo>
                <a:cubicBezTo>
                  <a:pt x="799188" y="457206"/>
                  <a:pt x="784225" y="522288"/>
                  <a:pt x="748146" y="540328"/>
                </a:cubicBezTo>
                <a:cubicBezTo>
                  <a:pt x="722022" y="553390"/>
                  <a:pt x="691143" y="554975"/>
                  <a:pt x="665019" y="568037"/>
                </a:cubicBezTo>
                <a:lnTo>
                  <a:pt x="637310" y="581891"/>
                </a:lnTo>
                <a:lnTo>
                  <a:pt x="817419" y="1052946"/>
                </a:lnTo>
                <a:lnTo>
                  <a:pt x="138546" y="1039091"/>
                </a:lnTo>
                <a:lnTo>
                  <a:pt x="180110" y="60960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TextBox 474"/>
          <p:cNvSpPr txBox="1"/>
          <p:nvPr/>
        </p:nvSpPr>
        <p:spPr>
          <a:xfrm>
            <a:off x="365375" y="1752600"/>
            <a:ext cx="3140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Activated or turned on by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ligands</a:t>
            </a:r>
          </a:p>
        </p:txBody>
      </p:sp>
      <p:grpSp>
        <p:nvGrpSpPr>
          <p:cNvPr id="482" name="Group 481"/>
          <p:cNvGrpSpPr/>
          <p:nvPr/>
        </p:nvGrpSpPr>
        <p:grpSpPr>
          <a:xfrm>
            <a:off x="4114800" y="2590800"/>
            <a:ext cx="1399309" cy="568130"/>
            <a:chOff x="2452255" y="5597143"/>
            <a:chExt cx="1399309" cy="568130"/>
          </a:xfrm>
        </p:grpSpPr>
        <p:sp>
          <p:nvSpPr>
            <p:cNvPr id="477" name="Freeform 476"/>
            <p:cNvSpPr/>
            <p:nvPr/>
          </p:nvSpPr>
          <p:spPr>
            <a:xfrm>
              <a:off x="2452255" y="5597143"/>
              <a:ext cx="1399309" cy="568130"/>
            </a:xfrm>
            <a:custGeom>
              <a:avLst/>
              <a:gdLst>
                <a:gd name="connsiteX0" fmla="*/ 415636 w 1399309"/>
                <a:gd name="connsiteY0" fmla="*/ 97075 h 568130"/>
                <a:gd name="connsiteX1" fmla="*/ 415636 w 1399309"/>
                <a:gd name="connsiteY1" fmla="*/ 97075 h 568130"/>
                <a:gd name="connsiteX2" fmla="*/ 318654 w 1399309"/>
                <a:gd name="connsiteY2" fmla="*/ 13948 h 568130"/>
                <a:gd name="connsiteX3" fmla="*/ 96981 w 1399309"/>
                <a:gd name="connsiteY3" fmla="*/ 13948 h 568130"/>
                <a:gd name="connsiteX4" fmla="*/ 27709 w 1399309"/>
                <a:gd name="connsiteY4" fmla="*/ 110930 h 568130"/>
                <a:gd name="connsiteX5" fmla="*/ 13854 w 1399309"/>
                <a:gd name="connsiteY5" fmla="*/ 152493 h 568130"/>
                <a:gd name="connsiteX6" fmla="*/ 0 w 1399309"/>
                <a:gd name="connsiteY6" fmla="*/ 194057 h 568130"/>
                <a:gd name="connsiteX7" fmla="*/ 13854 w 1399309"/>
                <a:gd name="connsiteY7" fmla="*/ 415730 h 568130"/>
                <a:gd name="connsiteX8" fmla="*/ 69272 w 1399309"/>
                <a:gd name="connsiteY8" fmla="*/ 498857 h 568130"/>
                <a:gd name="connsiteX9" fmla="*/ 193963 w 1399309"/>
                <a:gd name="connsiteY9" fmla="*/ 568130 h 568130"/>
                <a:gd name="connsiteX10" fmla="*/ 290945 w 1399309"/>
                <a:gd name="connsiteY10" fmla="*/ 554275 h 568130"/>
                <a:gd name="connsiteX11" fmla="*/ 346363 w 1399309"/>
                <a:gd name="connsiteY11" fmla="*/ 471148 h 568130"/>
                <a:gd name="connsiteX12" fmla="*/ 387927 w 1399309"/>
                <a:gd name="connsiteY12" fmla="*/ 443439 h 568130"/>
                <a:gd name="connsiteX13" fmla="*/ 429490 w 1399309"/>
                <a:gd name="connsiteY13" fmla="*/ 388021 h 568130"/>
                <a:gd name="connsiteX14" fmla="*/ 678872 w 1399309"/>
                <a:gd name="connsiteY14" fmla="*/ 388021 h 568130"/>
                <a:gd name="connsiteX15" fmla="*/ 762000 w 1399309"/>
                <a:gd name="connsiteY15" fmla="*/ 554275 h 568130"/>
                <a:gd name="connsiteX16" fmla="*/ 845127 w 1399309"/>
                <a:gd name="connsiteY16" fmla="*/ 429584 h 568130"/>
                <a:gd name="connsiteX17" fmla="*/ 872836 w 1399309"/>
                <a:gd name="connsiteY17" fmla="*/ 540421 h 568130"/>
                <a:gd name="connsiteX18" fmla="*/ 1219200 w 1399309"/>
                <a:gd name="connsiteY18" fmla="*/ 554275 h 568130"/>
                <a:gd name="connsiteX19" fmla="*/ 1274618 w 1399309"/>
                <a:gd name="connsiteY19" fmla="*/ 443439 h 568130"/>
                <a:gd name="connsiteX20" fmla="*/ 1399309 w 1399309"/>
                <a:gd name="connsiteY20" fmla="*/ 526566 h 568130"/>
                <a:gd name="connsiteX21" fmla="*/ 1385454 w 1399309"/>
                <a:gd name="connsiteY21" fmla="*/ 291039 h 568130"/>
                <a:gd name="connsiteX22" fmla="*/ 457200 w 1399309"/>
                <a:gd name="connsiteY22" fmla="*/ 235621 h 568130"/>
                <a:gd name="connsiteX23" fmla="*/ 415636 w 1399309"/>
                <a:gd name="connsiteY23" fmla="*/ 97075 h 56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99309" h="568130">
                  <a:moveTo>
                    <a:pt x="415636" y="97075"/>
                  </a:moveTo>
                  <a:lnTo>
                    <a:pt x="415636" y="97075"/>
                  </a:lnTo>
                  <a:cubicBezTo>
                    <a:pt x="383309" y="69366"/>
                    <a:pt x="355432" y="35402"/>
                    <a:pt x="318654" y="13948"/>
                  </a:cubicBezTo>
                  <a:cubicBezTo>
                    <a:pt x="267183" y="-16077"/>
                    <a:pt x="125922" y="11317"/>
                    <a:pt x="96981" y="13948"/>
                  </a:cubicBezTo>
                  <a:cubicBezTo>
                    <a:pt x="27708" y="37038"/>
                    <a:pt x="60037" y="13947"/>
                    <a:pt x="27709" y="110930"/>
                  </a:cubicBezTo>
                  <a:lnTo>
                    <a:pt x="13854" y="152493"/>
                  </a:lnTo>
                  <a:lnTo>
                    <a:pt x="0" y="194057"/>
                  </a:lnTo>
                  <a:cubicBezTo>
                    <a:pt x="4618" y="267948"/>
                    <a:pt x="6104" y="342102"/>
                    <a:pt x="13854" y="415730"/>
                  </a:cubicBezTo>
                  <a:cubicBezTo>
                    <a:pt x="17977" y="454896"/>
                    <a:pt x="38753" y="475120"/>
                    <a:pt x="69272" y="498857"/>
                  </a:cubicBezTo>
                  <a:cubicBezTo>
                    <a:pt x="140729" y="554434"/>
                    <a:pt x="131253" y="547226"/>
                    <a:pt x="193963" y="568130"/>
                  </a:cubicBezTo>
                  <a:cubicBezTo>
                    <a:pt x="226290" y="563512"/>
                    <a:pt x="260625" y="566403"/>
                    <a:pt x="290945" y="554275"/>
                  </a:cubicBezTo>
                  <a:cubicBezTo>
                    <a:pt x="361593" y="526016"/>
                    <a:pt x="312332" y="513687"/>
                    <a:pt x="346363" y="471148"/>
                  </a:cubicBezTo>
                  <a:cubicBezTo>
                    <a:pt x="356765" y="458146"/>
                    <a:pt x="374072" y="452675"/>
                    <a:pt x="387927" y="443439"/>
                  </a:cubicBezTo>
                  <a:cubicBezTo>
                    <a:pt x="419259" y="396441"/>
                    <a:pt x="403862" y="413649"/>
                    <a:pt x="429490" y="388021"/>
                  </a:cubicBezTo>
                  <a:lnTo>
                    <a:pt x="678872" y="388021"/>
                  </a:lnTo>
                  <a:lnTo>
                    <a:pt x="762000" y="554275"/>
                  </a:lnTo>
                  <a:lnTo>
                    <a:pt x="845127" y="429584"/>
                  </a:lnTo>
                  <a:lnTo>
                    <a:pt x="872836" y="540421"/>
                  </a:lnTo>
                  <a:lnTo>
                    <a:pt x="1219200" y="554275"/>
                  </a:lnTo>
                  <a:lnTo>
                    <a:pt x="1274618" y="443439"/>
                  </a:lnTo>
                  <a:lnTo>
                    <a:pt x="1399309" y="526566"/>
                  </a:lnTo>
                  <a:lnTo>
                    <a:pt x="1385454" y="291039"/>
                  </a:lnTo>
                  <a:lnTo>
                    <a:pt x="457200" y="235621"/>
                  </a:lnTo>
                  <a:lnTo>
                    <a:pt x="415636" y="97075"/>
                  </a:lnTo>
                  <a:close/>
                </a:path>
              </a:pathLst>
            </a:custGeom>
            <a:gradFill flip="none" rotWithShape="1">
              <a:gsLst>
                <a:gs pos="27000">
                  <a:srgbClr val="FFC000"/>
                </a:gs>
                <a:gs pos="44000">
                  <a:srgbClr val="FFFF00"/>
                </a:gs>
                <a:gs pos="5000">
                  <a:srgbClr val="F99A1B"/>
                </a:gs>
                <a:gs pos="59000">
                  <a:srgbClr val="FFF7B9"/>
                </a:gs>
                <a:gs pos="100000">
                  <a:srgbClr val="FFC000"/>
                </a:gs>
              </a:gsLst>
              <a:lin ang="5400000" scaled="1"/>
              <a:tileRect/>
            </a:gradFill>
            <a:ln>
              <a:solidFill>
                <a:srgbClr val="FFC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/>
            <p:cNvSpPr/>
            <p:nvPr/>
          </p:nvSpPr>
          <p:spPr>
            <a:xfrm>
              <a:off x="2579746" y="5777392"/>
              <a:ext cx="139606" cy="1662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5" name="TextBox 494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pic>
        <p:nvPicPr>
          <p:cNvPr id="4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" y="3389313"/>
            <a:ext cx="1531034" cy="174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1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4.81481E-6 C 0.01527 0.00139 0.01961 0.00185 0.03194 0.00602 C 0.04409 0.00509 0.05607 0.00185 0.06822 0.00185 C 0.07378 0.00185 0.08489 0.00393 0.08489 0.00393 " pathEditMode="relative" ptsTypes="fffA">
                                      <p:cBhvr>
                                        <p:cTn id="22" dur="2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81" grpId="0" animBg="1"/>
      <p:bldP spid="4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Rectangle 49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Ligand gated 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572000"/>
            <a:ext cx="5246824" cy="1981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 smtClean="0"/>
          </a:p>
          <a:p>
            <a:r>
              <a:rPr lang="en-US" sz="2400" dirty="0" smtClean="0"/>
              <a:t>Ions such as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Ca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, and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then flow down their electrochemical gradient into the cell</a:t>
            </a:r>
            <a:endParaRPr lang="en-US" sz="2400" dirty="0"/>
          </a:p>
        </p:txBody>
      </p:sp>
      <p:sp>
        <p:nvSpPr>
          <p:cNvPr id="475" name="Oval 474"/>
          <p:cNvSpPr/>
          <p:nvPr/>
        </p:nvSpPr>
        <p:spPr>
          <a:xfrm>
            <a:off x="5360218" y="1981200"/>
            <a:ext cx="649621" cy="643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5781239" y="2100200"/>
            <a:ext cx="649621" cy="643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5781239" y="2548000"/>
            <a:ext cx="649621" cy="643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5324039" y="2590800"/>
            <a:ext cx="649621" cy="643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5131618" y="2250395"/>
            <a:ext cx="649621" cy="643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TextBox 477"/>
          <p:cNvSpPr txBox="1"/>
          <p:nvPr/>
        </p:nvSpPr>
        <p:spPr>
          <a:xfrm>
            <a:off x="5095439" y="1295400"/>
            <a:ext cx="298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 view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2" name="Oval 501"/>
          <p:cNvSpPr/>
          <p:nvPr/>
        </p:nvSpPr>
        <p:spPr>
          <a:xfrm>
            <a:off x="5118873" y="2294940"/>
            <a:ext cx="281366" cy="25306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TextBox 475"/>
          <p:cNvSpPr txBox="1"/>
          <p:nvPr/>
        </p:nvSpPr>
        <p:spPr>
          <a:xfrm>
            <a:off x="262647" y="1447800"/>
            <a:ext cx="3438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the ligand binds, the subunits undergo changes opening the pore</a:t>
            </a:r>
          </a:p>
        </p:txBody>
      </p:sp>
      <p:grpSp>
        <p:nvGrpSpPr>
          <p:cNvPr id="479" name="Group 478"/>
          <p:cNvGrpSpPr/>
          <p:nvPr/>
        </p:nvGrpSpPr>
        <p:grpSpPr>
          <a:xfrm>
            <a:off x="1143000" y="2895600"/>
            <a:ext cx="502170" cy="361418"/>
            <a:chOff x="1282405" y="2895600"/>
            <a:chExt cx="502170" cy="361418"/>
          </a:xfrm>
        </p:grpSpPr>
        <p:sp>
          <p:nvSpPr>
            <p:cNvPr id="472" name="Oval 471"/>
            <p:cNvSpPr/>
            <p:nvPr/>
          </p:nvSpPr>
          <p:spPr>
            <a:xfrm>
              <a:off x="1282405" y="2895600"/>
              <a:ext cx="393996" cy="361418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TextBox 473"/>
            <p:cNvSpPr txBox="1"/>
            <p:nvPr/>
          </p:nvSpPr>
          <p:spPr>
            <a:xfrm>
              <a:off x="1322930" y="2938790"/>
              <a:ext cx="4616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ion</a:t>
              </a:r>
              <a:endParaRPr lang="en-US" sz="1100" dirty="0"/>
            </a:p>
          </p:txBody>
        </p:sp>
      </p:grpSp>
      <p:sp>
        <p:nvSpPr>
          <p:cNvPr id="501" name="TextBox 500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pic>
        <p:nvPicPr>
          <p:cNvPr id="5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" y="3389313"/>
            <a:ext cx="1531034" cy="174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7" name="Oval 476"/>
          <p:cNvSpPr/>
          <p:nvPr/>
        </p:nvSpPr>
        <p:spPr>
          <a:xfrm>
            <a:off x="785434" y="3352800"/>
            <a:ext cx="281366" cy="25306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6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0.0088 C -0.00816 0.0044 -0.00747 0.00301 -0.00382 0.00185 C -0.00087 -0.0007 0.00156 -0.00162 0.00486 -0.00278 C 0.00729 -0.00602 0.01024 -0.00926 0.01354 -0.01088 " pathEditMode="relative" rAng="0" ptsTypes="fffA">
                                      <p:cBhvr>
                                        <p:cTn id="17" dur="2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99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66667E-6 C 0.00104 0.00209 0.00208 0.00393 0.00295 0.00601 C 0.00364 0.00786 0.00364 0.01018 0.00451 0.01203 C 0.00521 0.01365 0.00764 0.0162 0.00764 0.0162 " pathEditMode="relative" ptsTypes="fffA">
                                      <p:cBhvr>
                                        <p:cTn id="19" dur="2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8.67362E-19 C -0.004 0.00486 -0.00678 0.01088 -0.01059 0.01597 " pathEditMode="relative" ptsTypes="fA">
                                      <p:cBhvr>
                                        <p:cTn id="21" dur="2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-0.0044 -0.00573 -0.00602 -0.01059 -0.00602 " pathEditMode="relative" ptsTypes="fA">
                                      <p:cBhvr>
                                        <p:cTn id="23" dur="2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-0.0044 -0.00573 -0.00602 -0.01059 -0.00602 " pathEditMode="relative" ptsTypes="fA">
                                      <p:cBhvr>
                                        <p:cTn id="25" dur="2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00139 -0.01412 " pathEditMode="relative" ptsTypes="AA">
                                      <p:cBhvr>
                                        <p:cTn id="27" dur="2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11111E-6 C -0.00105 0.10231 -0.00244 0.20463 -0.00296 0.30694 C -0.00296 0.32639 0.00364 0.34537 0.01822 0.35139 C 0.02447 0.36019 0.04513 0.3706 0.05451 0.37176 C 0.06406 0.37292 0.08333 0.37361 0.08333 0.37361 " pathEditMode="relative" ptsTypes="ffffA">
                                      <p:cBhvr>
                                        <p:cTn id="38" dur="2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5" grpId="0" animBg="1"/>
      <p:bldP spid="492" grpId="0" animBg="1"/>
      <p:bldP spid="493" grpId="0" animBg="1"/>
      <p:bldP spid="494" grpId="0" animBg="1"/>
      <p:bldP spid="495" grpId="0" animBg="1"/>
      <p:bldP spid="502" grpId="0" animBg="1"/>
      <p:bldP spid="502" grpId="1" animBg="1"/>
      <p:bldP spid="476" grpId="0"/>
      <p:bldP spid="4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GABA</a:t>
            </a:r>
          </a:p>
          <a:p>
            <a:r>
              <a:rPr lang="en-US" dirty="0" smtClean="0"/>
              <a:t>Glycine</a:t>
            </a:r>
          </a:p>
          <a:p>
            <a:r>
              <a:rPr lang="en-US" dirty="0" smtClean="0"/>
              <a:t>Nicotinic acetylcholine</a:t>
            </a:r>
          </a:p>
          <a:p>
            <a:r>
              <a:rPr lang="en-US" dirty="0" smtClean="0"/>
              <a:t>Serotonin</a:t>
            </a:r>
          </a:p>
          <a:p>
            <a:r>
              <a:rPr lang="en-US" dirty="0" smtClean="0"/>
              <a:t>Glutamate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Rectangle 557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chemeClr val="accent1">
                  <a:tint val="44500"/>
                  <a:satMod val="160000"/>
                </a:schemeClr>
              </a:gs>
              <a:gs pos="75000">
                <a:srgbClr val="FFF7B9"/>
              </a:gs>
              <a:gs pos="91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4" name="Rounded Rectangle 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/>
            </a:prstGeom>
            <a:gradFill flip="none" rotWithShape="1"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3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  <a:solidFill>
              <a:srgbClr val="FCCD04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" name="Group 62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55" name="Oval 6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6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6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6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67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6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9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70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71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72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7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7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7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2" name="Oval 77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7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79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80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81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82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8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8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8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8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87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89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40" name="Oval 10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9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9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9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9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9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9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9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9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9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0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10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0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10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7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09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10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11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12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17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19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120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1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22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3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lin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grpSp>
            <p:nvGrpSpPr>
              <p:cNvPr id="70" name="Group 19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19" name="Oval 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7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9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0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1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7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106" name="Oval 21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22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2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2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2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2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27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29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30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31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32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3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93" name="Oval 3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3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37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3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39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40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41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42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4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4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4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4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7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  <a:grpFill/>
            </p:grpSpPr>
            <p:sp>
              <p:nvSpPr>
                <p:cNvPr id="80" name="Oval 49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50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51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52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5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5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5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5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57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5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59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60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61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rightRoom" dir="tl">
                    <a:rot lat="0" lon="0" rev="5400000"/>
                  </a:lightRig>
                </a:scene3d>
                <a:sp3d>
                  <a:bevelT w="190500" h="38100"/>
                </a:sp3d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>
                <a:bevelT w="190500" h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510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" name="Freeform 21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" name="Freeform 21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" name="Freeform 19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" name="Freeform 19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5" name="Freeform 1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71" name="Freeform 1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9" name="Freeform 1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7" name="Freeform 1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5" name="Freeform 1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" name="Freeform 1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" name="Freeform 1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510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21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Freeform 29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30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Freeform 29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Freeform 29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Freeform 29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Freeform 28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 29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Freeform 28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Freeform 28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Freeform 27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Freeform 27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7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Freeform 27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7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Freeform 27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Freeform 27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Freeform 2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Freeform 2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Freeform 2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Freeform 2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510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03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Freeform 38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Freeform 38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Freeform 38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Freeform 37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Freeform 37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Freeform 37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37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9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Freeform 37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37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0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Freeform 37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37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36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Freeform 36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36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Freeform 36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36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Freeform 36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36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Freeform 36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36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Freeform 35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7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Freeform 35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9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Freeform 35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Freeform 34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Freeform 34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Freeform 34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34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Freeform 34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Freeform 34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34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Freeform 33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339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Freeform 33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Freeform 33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9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Freeform 332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Freeform 33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0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Freeform 330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331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510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388" name="Group 14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Freeform 46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Freeform 47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149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Freeform 46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Freeform 46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0" name="Group 152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Freeform 46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reeform 46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1" name="Group 15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Freeform 46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Freeform 46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2" name="Group 15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Freeform 46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Freeform 46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3" name="Group 161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Freeform 46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4" name="Group 16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5" name="Group 167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Freeform 45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170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Freeform 45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Freeform 45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7" name="Group 17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Freeform 45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8" name="Group 17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Freeform 44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Freeform 45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9" name="Group 179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Freeform 44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0" name="Group 182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Freeform 44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1" name="Group 18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Freeform 44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2" name="Group 18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Freeform 44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3" name="Group 191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Freeform 43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4" name="Group 19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97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Freeform 43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200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Freeform 43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7" name="Group 20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Freeform 43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8" name="Group 20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Freeform 42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" name="Group 209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Freeform 42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0" name="Group 212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Freeform 42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2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Freeform 42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" name="Group 2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Freeform 421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3" name="Group 227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Freeform 419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4" name="Group 230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Freeform 417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reeform 4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" name="Group 23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Freeform 4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avLst/>
                  <a:gdLst>
                    <a:gd name="connsiteX0" fmla="*/ 21567 w 59282"/>
                    <a:gd name="connsiteY0" fmla="*/ 0 h 243192"/>
                    <a:gd name="connsiteX1" fmla="*/ 21567 w 59282"/>
                    <a:gd name="connsiteY1" fmla="*/ 136187 h 243192"/>
                    <a:gd name="connsiteX2" fmla="*/ 50750 w 59282"/>
                    <a:gd name="connsiteY2" fmla="*/ 145915 h 243192"/>
                    <a:gd name="connsiteX3" fmla="*/ 50750 w 59282"/>
                    <a:gd name="connsiteY3" fmla="*/ 243192 h 243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282" h="24319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6" name="Freeform 475"/>
          <p:cNvSpPr/>
          <p:nvPr/>
        </p:nvSpPr>
        <p:spPr>
          <a:xfrm>
            <a:off x="1265257" y="2750127"/>
            <a:ext cx="290946" cy="263237"/>
          </a:xfrm>
          <a:custGeom>
            <a:avLst/>
            <a:gdLst>
              <a:gd name="connsiteX0" fmla="*/ 0 w 290946"/>
              <a:gd name="connsiteY0" fmla="*/ 221673 h 263237"/>
              <a:gd name="connsiteX1" fmla="*/ 152400 w 290946"/>
              <a:gd name="connsiteY1" fmla="*/ 263237 h 263237"/>
              <a:gd name="connsiteX2" fmla="*/ 263237 w 290946"/>
              <a:gd name="connsiteY2" fmla="*/ 221673 h 263237"/>
              <a:gd name="connsiteX3" fmla="*/ 290946 w 290946"/>
              <a:gd name="connsiteY3" fmla="*/ 152400 h 263237"/>
              <a:gd name="connsiteX4" fmla="*/ 263237 w 290946"/>
              <a:gd name="connsiteY4" fmla="*/ 0 h 263237"/>
              <a:gd name="connsiteX5" fmla="*/ 124691 w 290946"/>
              <a:gd name="connsiteY5" fmla="*/ 55418 h 263237"/>
              <a:gd name="connsiteX6" fmla="*/ 96982 w 290946"/>
              <a:gd name="connsiteY6" fmla="*/ 96982 h 263237"/>
              <a:gd name="connsiteX7" fmla="*/ 55419 w 290946"/>
              <a:gd name="connsiteY7" fmla="*/ 138546 h 263237"/>
              <a:gd name="connsiteX8" fmla="*/ 0 w 290946"/>
              <a:gd name="connsiteY8" fmla="*/ 221673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946" h="263237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Group 148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478" name="Freeform 477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149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481" name="Freeform 480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152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484" name="Freeform 483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152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487" name="Freeform 486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Group 152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490" name="Freeform 489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152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493" name="Freeform 492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152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496" name="Freeform 495"/>
            <p:cNvSpPr/>
            <p:nvPr/>
          </p:nvSpPr>
          <p:spPr>
            <a:xfrm>
              <a:off x="2157429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2209800" y="2133600"/>
              <a:ext cx="59282" cy="243192"/>
            </a:xfrm>
            <a:custGeom>
              <a:avLst/>
              <a:gdLst>
                <a:gd name="connsiteX0" fmla="*/ 21567 w 59282"/>
                <a:gd name="connsiteY0" fmla="*/ 0 h 243192"/>
                <a:gd name="connsiteX1" fmla="*/ 21567 w 59282"/>
                <a:gd name="connsiteY1" fmla="*/ 136187 h 243192"/>
                <a:gd name="connsiteX2" fmla="*/ 50750 w 59282"/>
                <a:gd name="connsiteY2" fmla="*/ 145915 h 243192"/>
                <a:gd name="connsiteX3" fmla="*/ 50750 w 59282"/>
                <a:gd name="connsiteY3" fmla="*/ 243192 h 2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82" h="24319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8" name="Can 497"/>
          <p:cNvSpPr/>
          <p:nvPr/>
        </p:nvSpPr>
        <p:spPr>
          <a:xfrm>
            <a:off x="1016520" y="35031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Can 498"/>
          <p:cNvSpPr/>
          <p:nvPr/>
        </p:nvSpPr>
        <p:spPr>
          <a:xfrm>
            <a:off x="773421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Can 499"/>
          <p:cNvSpPr/>
          <p:nvPr/>
        </p:nvSpPr>
        <p:spPr>
          <a:xfrm>
            <a:off x="1321320" y="3664527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Can 500"/>
          <p:cNvSpPr/>
          <p:nvPr/>
        </p:nvSpPr>
        <p:spPr>
          <a:xfrm>
            <a:off x="1473720" y="39603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Can 501"/>
          <p:cNvSpPr/>
          <p:nvPr/>
        </p:nvSpPr>
        <p:spPr>
          <a:xfrm>
            <a:off x="13068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reeform 503"/>
          <p:cNvSpPr/>
          <p:nvPr/>
        </p:nvSpPr>
        <p:spPr>
          <a:xfrm>
            <a:off x="788986" y="3576044"/>
            <a:ext cx="199180" cy="427919"/>
          </a:xfrm>
          <a:custGeom>
            <a:avLst/>
            <a:gdLst>
              <a:gd name="connsiteX0" fmla="*/ 74490 w 199180"/>
              <a:gd name="connsiteY0" fmla="*/ 427919 h 427919"/>
              <a:gd name="connsiteX1" fmla="*/ 5217 w 199180"/>
              <a:gd name="connsiteY1" fmla="*/ 12283 h 427919"/>
              <a:gd name="connsiteX2" fmla="*/ 199180 w 199180"/>
              <a:gd name="connsiteY2" fmla="*/ 150828 h 4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180" h="427919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reeform 504"/>
          <p:cNvSpPr/>
          <p:nvPr/>
        </p:nvSpPr>
        <p:spPr>
          <a:xfrm>
            <a:off x="1168276" y="3879272"/>
            <a:ext cx="318654" cy="263237"/>
          </a:xfrm>
          <a:custGeom>
            <a:avLst/>
            <a:gdLst>
              <a:gd name="connsiteX0" fmla="*/ 0 w 318654"/>
              <a:gd name="connsiteY0" fmla="*/ 263237 h 263237"/>
              <a:gd name="connsiteX1" fmla="*/ 166254 w 318654"/>
              <a:gd name="connsiteY1" fmla="*/ 0 h 263237"/>
              <a:gd name="connsiteX2" fmla="*/ 318654 w 318654"/>
              <a:gd name="connsiteY2" fmla="*/ 263237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654" h="263237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reeform 505"/>
          <p:cNvSpPr/>
          <p:nvPr/>
        </p:nvSpPr>
        <p:spPr>
          <a:xfrm>
            <a:off x="1514639" y="3464836"/>
            <a:ext cx="182252" cy="525273"/>
          </a:xfrm>
          <a:custGeom>
            <a:avLst/>
            <a:gdLst>
              <a:gd name="connsiteX0" fmla="*/ 0 w 182252"/>
              <a:gd name="connsiteY0" fmla="*/ 206618 h 525273"/>
              <a:gd name="connsiteX1" fmla="*/ 166255 w 182252"/>
              <a:gd name="connsiteY1" fmla="*/ 12655 h 525273"/>
              <a:gd name="connsiteX2" fmla="*/ 166255 w 182252"/>
              <a:gd name="connsiteY2" fmla="*/ 525273 h 52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252" h="525273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reeform 506"/>
          <p:cNvSpPr/>
          <p:nvPr/>
        </p:nvSpPr>
        <p:spPr>
          <a:xfrm>
            <a:off x="685800" y="4959927"/>
            <a:ext cx="1022807" cy="678873"/>
          </a:xfrm>
          <a:custGeom>
            <a:avLst/>
            <a:gdLst>
              <a:gd name="connsiteX0" fmla="*/ 302366 w 1022807"/>
              <a:gd name="connsiteY0" fmla="*/ 0 h 678873"/>
              <a:gd name="connsiteX1" fmla="*/ 80694 w 1022807"/>
              <a:gd name="connsiteY1" fmla="*/ 110836 h 678873"/>
              <a:gd name="connsiteX2" fmla="*/ 80694 w 1022807"/>
              <a:gd name="connsiteY2" fmla="*/ 110836 h 678873"/>
              <a:gd name="connsiteX3" fmla="*/ 66839 w 1022807"/>
              <a:gd name="connsiteY3" fmla="*/ 263236 h 678873"/>
              <a:gd name="connsiteX4" fmla="*/ 1022803 w 1022807"/>
              <a:gd name="connsiteY4" fmla="*/ 263236 h 678873"/>
              <a:gd name="connsiteX5" fmla="*/ 52985 w 1022807"/>
              <a:gd name="connsiteY5" fmla="*/ 401782 h 678873"/>
              <a:gd name="connsiteX6" fmla="*/ 995094 w 1022807"/>
              <a:gd name="connsiteY6" fmla="*/ 457200 h 678873"/>
              <a:gd name="connsiteX7" fmla="*/ 219239 w 1022807"/>
              <a:gd name="connsiteY7" fmla="*/ 540327 h 678873"/>
              <a:gd name="connsiteX8" fmla="*/ 981239 w 1022807"/>
              <a:gd name="connsiteY8" fmla="*/ 581891 h 678873"/>
              <a:gd name="connsiteX9" fmla="*/ 773421 w 1022807"/>
              <a:gd name="connsiteY9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2807" h="678873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reeform 507"/>
          <p:cNvSpPr/>
          <p:nvPr/>
        </p:nvSpPr>
        <p:spPr>
          <a:xfrm>
            <a:off x="728938" y="2964872"/>
            <a:ext cx="763512" cy="568037"/>
          </a:xfrm>
          <a:custGeom>
            <a:avLst/>
            <a:gdLst>
              <a:gd name="connsiteX0" fmla="*/ 494756 w 763512"/>
              <a:gd name="connsiteY0" fmla="*/ 568037 h 568037"/>
              <a:gd name="connsiteX1" fmla="*/ 494756 w 763512"/>
              <a:gd name="connsiteY1" fmla="*/ 471055 h 568037"/>
              <a:gd name="connsiteX2" fmla="*/ 37556 w 763512"/>
              <a:gd name="connsiteY2" fmla="*/ 471055 h 568037"/>
              <a:gd name="connsiteX3" fmla="*/ 106828 w 763512"/>
              <a:gd name="connsiteY3" fmla="*/ 290946 h 568037"/>
              <a:gd name="connsiteX4" fmla="*/ 744138 w 763512"/>
              <a:gd name="connsiteY4" fmla="*/ 318655 h 568037"/>
              <a:gd name="connsiteX5" fmla="*/ 536319 w 763512"/>
              <a:gd name="connsiteY5" fmla="*/ 0 h 5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512" h="568037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Moon 508"/>
          <p:cNvSpPr/>
          <p:nvPr/>
        </p:nvSpPr>
        <p:spPr>
          <a:xfrm rot="13476248">
            <a:off x="1331662" y="2748242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reeform 509"/>
          <p:cNvSpPr/>
          <p:nvPr/>
        </p:nvSpPr>
        <p:spPr>
          <a:xfrm>
            <a:off x="1002020" y="2673927"/>
            <a:ext cx="277091" cy="318655"/>
          </a:xfrm>
          <a:custGeom>
            <a:avLst/>
            <a:gdLst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77091 w 346364"/>
              <a:gd name="connsiteY4" fmla="*/ 83127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346364"/>
              <a:gd name="connsiteY0" fmla="*/ 318655 h 318655"/>
              <a:gd name="connsiteX1" fmla="*/ 41564 w 346364"/>
              <a:gd name="connsiteY1" fmla="*/ 235527 h 318655"/>
              <a:gd name="connsiteX2" fmla="*/ 0 w 346364"/>
              <a:gd name="connsiteY2" fmla="*/ 138545 h 318655"/>
              <a:gd name="connsiteX3" fmla="*/ 124691 w 346364"/>
              <a:gd name="connsiteY3" fmla="*/ 0 h 318655"/>
              <a:gd name="connsiteX4" fmla="*/ 221673 w 346364"/>
              <a:gd name="connsiteY4" fmla="*/ 96981 h 318655"/>
              <a:gd name="connsiteX5" fmla="*/ 346364 w 346364"/>
              <a:gd name="connsiteY5" fmla="*/ 193964 h 318655"/>
              <a:gd name="connsiteX6" fmla="*/ 277091 w 346364"/>
              <a:gd name="connsiteY6" fmla="*/ 318655 h 318655"/>
              <a:gd name="connsiteX0" fmla="*/ 277091 w 277091"/>
              <a:gd name="connsiteY0" fmla="*/ 318655 h 318655"/>
              <a:gd name="connsiteX1" fmla="*/ 41564 w 277091"/>
              <a:gd name="connsiteY1" fmla="*/ 235527 h 318655"/>
              <a:gd name="connsiteX2" fmla="*/ 0 w 277091"/>
              <a:gd name="connsiteY2" fmla="*/ 138545 h 318655"/>
              <a:gd name="connsiteX3" fmla="*/ 124691 w 277091"/>
              <a:gd name="connsiteY3" fmla="*/ 0 h 318655"/>
              <a:gd name="connsiteX4" fmla="*/ 221673 w 277091"/>
              <a:gd name="connsiteY4" fmla="*/ 96981 h 318655"/>
              <a:gd name="connsiteX5" fmla="*/ 249382 w 277091"/>
              <a:gd name="connsiteY5" fmla="*/ 193964 h 318655"/>
              <a:gd name="connsiteX6" fmla="*/ 277091 w 277091"/>
              <a:gd name="connsiteY6" fmla="*/ 318655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318655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Moon 510"/>
          <p:cNvSpPr/>
          <p:nvPr/>
        </p:nvSpPr>
        <p:spPr>
          <a:xfrm rot="19995165">
            <a:off x="900859" y="2679441"/>
            <a:ext cx="342786" cy="395720"/>
          </a:xfrm>
          <a:prstGeom prst="mo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Freeform 514"/>
          <p:cNvSpPr/>
          <p:nvPr/>
        </p:nvSpPr>
        <p:spPr>
          <a:xfrm>
            <a:off x="2091959" y="4121727"/>
            <a:ext cx="90161" cy="526473"/>
          </a:xfrm>
          <a:custGeom>
            <a:avLst/>
            <a:gdLst>
              <a:gd name="connsiteX0" fmla="*/ 48193 w 90161"/>
              <a:gd name="connsiteY0" fmla="*/ 526473 h 526473"/>
              <a:gd name="connsiteX1" fmla="*/ 20484 w 90161"/>
              <a:gd name="connsiteY1" fmla="*/ 346364 h 526473"/>
              <a:gd name="connsiteX2" fmla="*/ 62047 w 90161"/>
              <a:gd name="connsiteY2" fmla="*/ 318655 h 526473"/>
              <a:gd name="connsiteX3" fmla="*/ 89756 w 90161"/>
              <a:gd name="connsiteY3" fmla="*/ 277091 h 526473"/>
              <a:gd name="connsiteX4" fmla="*/ 75902 w 90161"/>
              <a:gd name="connsiteY4" fmla="*/ 235528 h 526473"/>
              <a:gd name="connsiteX5" fmla="*/ 6629 w 90161"/>
              <a:gd name="connsiteY5" fmla="*/ 180109 h 526473"/>
              <a:gd name="connsiteX6" fmla="*/ 20484 w 90161"/>
              <a:gd name="connsiteY6" fmla="*/ 69273 h 526473"/>
              <a:gd name="connsiteX7" fmla="*/ 48193 w 90161"/>
              <a:gd name="connsiteY7" fmla="*/ 27709 h 526473"/>
              <a:gd name="connsiteX8" fmla="*/ 62047 w 90161"/>
              <a:gd name="connsiteY8" fmla="*/ 0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61" h="526473">
                <a:moveTo>
                  <a:pt x="48193" y="526473"/>
                </a:moveTo>
                <a:cubicBezTo>
                  <a:pt x="3888" y="452632"/>
                  <a:pt x="-19408" y="446093"/>
                  <a:pt x="20484" y="346364"/>
                </a:cubicBezTo>
                <a:cubicBezTo>
                  <a:pt x="26668" y="330904"/>
                  <a:pt x="48193" y="327891"/>
                  <a:pt x="62047" y="318655"/>
                </a:cubicBezTo>
                <a:cubicBezTo>
                  <a:pt x="71283" y="304800"/>
                  <a:pt x="87018" y="293516"/>
                  <a:pt x="89756" y="277091"/>
                </a:cubicBezTo>
                <a:cubicBezTo>
                  <a:pt x="92157" y="262686"/>
                  <a:pt x="83415" y="248051"/>
                  <a:pt x="75902" y="235528"/>
                </a:cubicBezTo>
                <a:cubicBezTo>
                  <a:pt x="62740" y="213591"/>
                  <a:pt x="25509" y="192696"/>
                  <a:pt x="6629" y="180109"/>
                </a:cubicBezTo>
                <a:cubicBezTo>
                  <a:pt x="11247" y="143164"/>
                  <a:pt x="10687" y="105194"/>
                  <a:pt x="20484" y="69273"/>
                </a:cubicBezTo>
                <a:cubicBezTo>
                  <a:pt x="24865" y="53209"/>
                  <a:pt x="39626" y="41987"/>
                  <a:pt x="48193" y="27709"/>
                </a:cubicBezTo>
                <a:cubicBezTo>
                  <a:pt x="53506" y="18854"/>
                  <a:pt x="57429" y="9236"/>
                  <a:pt x="62047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Freeform 515"/>
          <p:cNvSpPr/>
          <p:nvPr/>
        </p:nvSpPr>
        <p:spPr>
          <a:xfrm>
            <a:off x="2597352" y="4177145"/>
            <a:ext cx="117942" cy="443346"/>
          </a:xfrm>
          <a:custGeom>
            <a:avLst/>
            <a:gdLst>
              <a:gd name="connsiteX0" fmla="*/ 69272 w 117942"/>
              <a:gd name="connsiteY0" fmla="*/ 443346 h 443346"/>
              <a:gd name="connsiteX1" fmla="*/ 27709 w 117942"/>
              <a:gd name="connsiteY1" fmla="*/ 374073 h 443346"/>
              <a:gd name="connsiteX2" fmla="*/ 13854 w 117942"/>
              <a:gd name="connsiteY2" fmla="*/ 332510 h 443346"/>
              <a:gd name="connsiteX3" fmla="*/ 41563 w 117942"/>
              <a:gd name="connsiteY3" fmla="*/ 304800 h 443346"/>
              <a:gd name="connsiteX4" fmla="*/ 83127 w 117942"/>
              <a:gd name="connsiteY4" fmla="*/ 290946 h 443346"/>
              <a:gd name="connsiteX5" fmla="*/ 96981 w 117942"/>
              <a:gd name="connsiteY5" fmla="*/ 180110 h 443346"/>
              <a:gd name="connsiteX6" fmla="*/ 13854 w 117942"/>
              <a:gd name="connsiteY6" fmla="*/ 152400 h 443346"/>
              <a:gd name="connsiteX7" fmla="*/ 0 w 117942"/>
              <a:gd name="connsiteY7" fmla="*/ 110837 h 443346"/>
              <a:gd name="connsiteX8" fmla="*/ 27709 w 117942"/>
              <a:gd name="connsiteY8" fmla="*/ 0 h 4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942" h="443346">
                <a:moveTo>
                  <a:pt x="69272" y="443346"/>
                </a:moveTo>
                <a:cubicBezTo>
                  <a:pt x="55418" y="420255"/>
                  <a:pt x="39752" y="398158"/>
                  <a:pt x="27709" y="374073"/>
                </a:cubicBezTo>
                <a:cubicBezTo>
                  <a:pt x="21178" y="361011"/>
                  <a:pt x="10990" y="346830"/>
                  <a:pt x="13854" y="332510"/>
                </a:cubicBezTo>
                <a:cubicBezTo>
                  <a:pt x="16416" y="319701"/>
                  <a:pt x="30362" y="311521"/>
                  <a:pt x="41563" y="304800"/>
                </a:cubicBezTo>
                <a:cubicBezTo>
                  <a:pt x="54086" y="297286"/>
                  <a:pt x="69272" y="295564"/>
                  <a:pt x="83127" y="290946"/>
                </a:cubicBezTo>
                <a:cubicBezTo>
                  <a:pt x="104529" y="258843"/>
                  <a:pt x="141493" y="224622"/>
                  <a:pt x="96981" y="180110"/>
                </a:cubicBezTo>
                <a:cubicBezTo>
                  <a:pt x="76328" y="159457"/>
                  <a:pt x="13854" y="152400"/>
                  <a:pt x="13854" y="152400"/>
                </a:cubicBezTo>
                <a:cubicBezTo>
                  <a:pt x="9236" y="138546"/>
                  <a:pt x="0" y="125441"/>
                  <a:pt x="0" y="110837"/>
                </a:cubicBezTo>
                <a:cubicBezTo>
                  <a:pt x="0" y="48627"/>
                  <a:pt x="7008" y="41401"/>
                  <a:pt x="27709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1" name="Group 520"/>
          <p:cNvGrpSpPr/>
          <p:nvPr/>
        </p:nvGrpSpPr>
        <p:grpSpPr>
          <a:xfrm>
            <a:off x="2444508" y="4572000"/>
            <a:ext cx="443586" cy="492606"/>
            <a:chOff x="2444508" y="4572000"/>
            <a:chExt cx="443586" cy="492606"/>
          </a:xfrm>
        </p:grpSpPr>
        <p:sp>
          <p:nvSpPr>
            <p:cNvPr id="517" name="Rounded Rectangle 516"/>
            <p:cNvSpPr/>
            <p:nvPr/>
          </p:nvSpPr>
          <p:spPr>
            <a:xfrm>
              <a:off x="2490672" y="4655127"/>
              <a:ext cx="397422" cy="40947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TextBox 512"/>
            <p:cNvSpPr txBox="1"/>
            <p:nvPr/>
          </p:nvSpPr>
          <p:spPr>
            <a:xfrm>
              <a:off x="2444508" y="4572000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g</a:t>
              </a: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2490672" y="5064606"/>
            <a:ext cx="562453" cy="574194"/>
            <a:chOff x="2490672" y="5064606"/>
            <a:chExt cx="562453" cy="574194"/>
          </a:xfrm>
        </p:grpSpPr>
        <p:sp>
          <p:nvSpPr>
            <p:cNvPr id="518" name="Rounded Rectangle 517"/>
            <p:cNvSpPr/>
            <p:nvPr/>
          </p:nvSpPr>
          <p:spPr>
            <a:xfrm>
              <a:off x="2490672" y="5064606"/>
              <a:ext cx="562453" cy="57419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2576348" y="5100935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b</a:t>
              </a: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1828800" y="4669972"/>
            <a:ext cx="635876" cy="775414"/>
            <a:chOff x="1828800" y="4669972"/>
            <a:chExt cx="635876" cy="775414"/>
          </a:xfrm>
        </p:grpSpPr>
        <p:sp>
          <p:nvSpPr>
            <p:cNvPr id="512" name="Rounded Rectangle 511"/>
            <p:cNvSpPr/>
            <p:nvPr/>
          </p:nvSpPr>
          <p:spPr>
            <a:xfrm>
              <a:off x="1828800" y="4669972"/>
              <a:ext cx="635876" cy="77541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TextBox 518"/>
            <p:cNvSpPr txBox="1"/>
            <p:nvPr/>
          </p:nvSpPr>
          <p:spPr>
            <a:xfrm>
              <a:off x="1981200" y="4859866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FF00"/>
                  </a:solidFill>
                  <a:latin typeface="Symbol" pitchFamily="18" charset="2"/>
                </a:rPr>
                <a:t>a</a:t>
              </a:r>
              <a:endParaRPr lang="en-US" sz="2400" b="1" dirty="0">
                <a:solidFill>
                  <a:srgbClr val="FFFF00"/>
                </a:solidFill>
                <a:latin typeface="Symbol" pitchFamily="18" charset="2"/>
              </a:endParaRPr>
            </a:p>
          </p:txBody>
        </p:sp>
      </p:grpSp>
      <p:sp>
        <p:nvSpPr>
          <p:cNvPr id="535" name="Can 534"/>
          <p:cNvSpPr/>
          <p:nvPr/>
        </p:nvSpPr>
        <p:spPr>
          <a:xfrm>
            <a:off x="685800" y="3962400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Can 502"/>
          <p:cNvSpPr/>
          <p:nvPr/>
        </p:nvSpPr>
        <p:spPr>
          <a:xfrm>
            <a:off x="1002021" y="4112729"/>
            <a:ext cx="366501" cy="923398"/>
          </a:xfrm>
          <a:prstGeom prst="can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Title 5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G-protein coupled receptors</a:t>
            </a:r>
            <a:endParaRPr lang="en-US" dirty="0"/>
          </a:p>
        </p:txBody>
      </p:sp>
      <p:sp>
        <p:nvSpPr>
          <p:cNvPr id="520" name="TextBox 519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7473" y="1447800"/>
            <a:ext cx="4861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G-protein composed of one alpha, beta, and gamma subunit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2 primary signaling cascades: </a:t>
            </a:r>
            <a:r>
              <a:rPr lang="en-US" sz="2400" dirty="0" err="1" smtClean="0"/>
              <a:t>cAMP</a:t>
            </a:r>
            <a:r>
              <a:rPr lang="en-US" sz="2400" dirty="0" smtClean="0"/>
              <a:t> or phosphatidylinositol pathways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0529" y="5033665"/>
            <a:ext cx="4887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Pathway activated depends on alpha </a:t>
            </a:r>
            <a:r>
              <a:rPr lang="en-US" sz="2400" dirty="0" smtClean="0"/>
              <a:t>subunit type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(G</a:t>
            </a:r>
            <a:r>
              <a:rPr lang="el-GR" sz="2400" dirty="0"/>
              <a:t>α</a:t>
            </a:r>
            <a:r>
              <a:rPr lang="en-US" sz="2400" dirty="0"/>
              <a:t>s, G</a:t>
            </a:r>
            <a:r>
              <a:rPr lang="el-GR" sz="2400" dirty="0"/>
              <a:t>α</a:t>
            </a:r>
            <a:r>
              <a:rPr lang="en-US" sz="2400" dirty="0" err="1"/>
              <a:t>i</a:t>
            </a:r>
            <a:r>
              <a:rPr lang="en-US" sz="2400" dirty="0"/>
              <a:t>/o, G</a:t>
            </a:r>
            <a:r>
              <a:rPr lang="el-GR" sz="2400" dirty="0"/>
              <a:t>α</a:t>
            </a:r>
            <a:r>
              <a:rPr lang="en-US" sz="2400" dirty="0"/>
              <a:t>q/11, G</a:t>
            </a:r>
            <a:r>
              <a:rPr lang="el-GR" sz="2400" dirty="0" smtClean="0"/>
              <a:t>α12/13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GDP bound to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 when inactive</a:t>
            </a:r>
            <a:endParaRPr lang="en-US" sz="2400" dirty="0"/>
          </a:p>
        </p:txBody>
      </p:sp>
      <p:grpSp>
        <p:nvGrpSpPr>
          <p:cNvPr id="523" name="Group 522"/>
          <p:cNvGrpSpPr/>
          <p:nvPr/>
        </p:nvGrpSpPr>
        <p:grpSpPr>
          <a:xfrm>
            <a:off x="1828800" y="4572000"/>
            <a:ext cx="1224325" cy="1066800"/>
            <a:chOff x="1828800" y="4572000"/>
            <a:chExt cx="1224325" cy="10668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524" name="Rounded Rectangle 523"/>
            <p:cNvSpPr/>
            <p:nvPr/>
          </p:nvSpPr>
          <p:spPr>
            <a:xfrm>
              <a:off x="2490672" y="5064606"/>
              <a:ext cx="562453" cy="57419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Rounded Rectangle 524"/>
            <p:cNvSpPr/>
            <p:nvPr/>
          </p:nvSpPr>
          <p:spPr>
            <a:xfrm>
              <a:off x="2490672" y="4655127"/>
              <a:ext cx="397422" cy="40947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Rounded Rectangle 525"/>
            <p:cNvSpPr/>
            <p:nvPr/>
          </p:nvSpPr>
          <p:spPr>
            <a:xfrm>
              <a:off x="1828800" y="4669972"/>
              <a:ext cx="635876" cy="77541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2444508" y="4572000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g</a:t>
              </a:r>
            </a:p>
          </p:txBody>
        </p:sp>
        <p:sp>
          <p:nvSpPr>
            <p:cNvPr id="528" name="TextBox 527"/>
            <p:cNvSpPr txBox="1"/>
            <p:nvPr/>
          </p:nvSpPr>
          <p:spPr>
            <a:xfrm>
              <a:off x="2576348" y="5100935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1981200" y="4859866"/>
              <a:ext cx="3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FF00"/>
                  </a:solidFill>
                  <a:latin typeface="Symbol" pitchFamily="18" charset="2"/>
                </a:rPr>
                <a:t>a</a:t>
              </a:r>
              <a:endParaRPr lang="en-US" sz="2400" b="1" dirty="0">
                <a:solidFill>
                  <a:srgbClr val="FFFF00"/>
                </a:solidFill>
                <a:latin typeface="Symbol" pitchFamily="18" charset="2"/>
              </a:endParaRPr>
            </a:p>
          </p:txBody>
        </p:sp>
      </p:grpSp>
      <p:sp>
        <p:nvSpPr>
          <p:cNvPr id="531" name="TextBox 530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GDP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8619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1986</TotalTime>
  <Words>792</Words>
  <Application>Microsoft Office PowerPoint</Application>
  <PresentationFormat>On-screen Show (4:3)</PresentationFormat>
  <Paragraphs>237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Introduction to Receptors</vt:lpstr>
      <vt:lpstr>PowerPoint Presentation</vt:lpstr>
      <vt:lpstr>2 Major Classes</vt:lpstr>
      <vt:lpstr>Class 1: Cell Surface Receptors</vt:lpstr>
      <vt:lpstr>Ligand gated Ion channels</vt:lpstr>
      <vt:lpstr>Ligand gated Ion channels</vt:lpstr>
      <vt:lpstr>Ligand gated Ion channels</vt:lpstr>
      <vt:lpstr>Examples of these:</vt:lpstr>
      <vt:lpstr>G-protein coupled receptors</vt:lpstr>
      <vt:lpstr>G-protein coupled receptors</vt:lpstr>
      <vt:lpstr>cAMP pathway</vt:lpstr>
      <vt:lpstr>Phosphatidylinositol pathway</vt:lpstr>
      <vt:lpstr>6 Major classes of these</vt:lpstr>
      <vt:lpstr>Receptor tyrosine kinase</vt:lpstr>
      <vt:lpstr>Receptor tyrosine kinase</vt:lpstr>
      <vt:lpstr>Examples of these:</vt:lpstr>
      <vt:lpstr>Integrins</vt:lpstr>
      <vt:lpstr>Examples of these:</vt:lpstr>
      <vt:lpstr>Toll-like receptors</vt:lpstr>
      <vt:lpstr>Examples of these:</vt:lpstr>
      <vt:lpstr>Class 2: Intracellular receptors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Misty;PicScience</dc:creator>
  <cp:lastModifiedBy>PJ</cp:lastModifiedBy>
  <cp:revision>66</cp:revision>
  <dcterms:created xsi:type="dcterms:W3CDTF">2011-10-21T19:38:15Z</dcterms:created>
  <dcterms:modified xsi:type="dcterms:W3CDTF">2014-08-05T18:41:59Z</dcterms:modified>
</cp:coreProperties>
</file>