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embeddedFontLst>
    <p:embeddedFont>
      <p:font typeface="Gill Sans"/>
      <p:regular r:id="rId30"/>
      <p:bold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GillSans-bold.fntdata"/><Relationship Id="rId30" Type="http://schemas.openxmlformats.org/officeDocument/2006/relationships/font" Target="fonts/GillSans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6" name="Shape 3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" name="Google Shape;327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78" name="Google Shape;327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9" name="Google Shape;3279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5" name="Shape 3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" name="Google Shape;381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7" name="Google Shape;38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8" name="Google Shape;3818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2" name="Shape 4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3" name="Google Shape;436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64" name="Google Shape;436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5" name="Google Shape;4365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3" name="Shape 4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4" name="Google Shape;492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25" name="Google Shape;492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6" name="Google Shape;4926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0" name="Shape 4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1" name="Google Shape;493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32" name="Google Shape;493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3" name="Google Shape;4933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3" name="Shape 5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4" name="Google Shape;546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65" name="Google Shape;54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6" name="Google Shape;5466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3" name="Shape 6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4" name="Google Shape;601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15" name="Google Shape;601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6" name="Google Shape;6016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0" name="Shape 6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" name="Google Shape;602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22" name="Google Shape;60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3" name="Google Shape;6023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20" name="Shape 6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1" name="Google Shape;652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22" name="Google Shape;652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3" name="Google Shape;6523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27" name="Shape 6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8" name="Google Shape;6528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29" name="Google Shape;652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0" name="Google Shape;6530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5" name="Google Shape;6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9" name="Shape 7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0" name="Google Shape;702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21" name="Google Shape;702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2" name="Google Shape;7022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26" name="Shape 7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7" name="Google Shape;702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28" name="Google Shape;702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9" name="Google Shape;7029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21" name="Shape 7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2" name="Google Shape;752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23" name="Google Shape;752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4" name="Google Shape;7524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32" name="Shape 8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3" name="Google Shape;803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34" name="Google Shape;803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5" name="Google Shape;8035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38" name="Shape 8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9" name="Google Shape;853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40" name="Google Shape;854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1" name="Google Shape;8541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6" name="Google Shape;6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3" name="Google Shape;6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5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7" name="Google Shape;12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8" name="Google Shape;1268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9" name="Shape 1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" name="Google Shape;176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1" name="Google Shape;176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2" name="Google Shape;1762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3" name="Shape 2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" name="Google Shape;224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5" name="Google Shape;22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6" name="Google Shape;2246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4" name="Shape 2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5" name="Google Shape;27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6" name="Google Shape;27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7" name="Google Shape;2737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1" name="Shape 2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" name="Google Shape;274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3" name="Google Shape;27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4" name="Google Shape;2744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0E122C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E122C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6" name="Google Shape;86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89D5FF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1012873" cy="6858000"/>
          </a:xfrm>
          <a:prstGeom prst="rect">
            <a:avLst/>
          </a:prstGeom>
          <a:gradFill>
            <a:gsLst>
              <a:gs pos="0">
                <a:schemeClr val="lt2"/>
              </a:gs>
              <a:gs pos="16000">
                <a:schemeClr val="lt2"/>
              </a:gs>
              <a:gs pos="44000">
                <a:srgbClr val="202F6A"/>
              </a:gs>
              <a:gs pos="77000">
                <a:srgbClr val="C3260C"/>
              </a:gs>
              <a:gs pos="100000">
                <a:schemeClr val="accent5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EDF9FF">
              <a:alpha val="32941"/>
            </a:srgbClr>
          </a:solidFill>
          <a:ln cap="rnd" cmpd="sng" w="9525">
            <a:solidFill>
              <a:srgbClr val="7BBF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C1F2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76A1C2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EFFAFF">
                  <a:alpha val="69803"/>
                </a:srgbClr>
              </a:gs>
              <a:gs pos="70000">
                <a:srgbClr val="F4FDFF">
                  <a:alpha val="54901"/>
                </a:srgbClr>
              </a:gs>
              <a:gs pos="100000">
                <a:srgbClr val="49CEFF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6CB2E7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324F63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1B234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Introduction to Receptors</a:t>
            </a:r>
            <a:endParaRPr/>
          </a:p>
        </p:txBody>
      </p:sp>
      <p:sp>
        <p:nvSpPr>
          <p:cNvPr id="106" name="Google Shape;106;p13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1" lang="en-US">
                <a:solidFill>
                  <a:srgbClr val="568C11"/>
                </a:solidFill>
              </a:rPr>
              <a:t>PicScience LLC © 2013</a:t>
            </a:r>
            <a:endParaRPr b="1">
              <a:solidFill>
                <a:srgbClr val="568C11"/>
              </a:solidFill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1020370" y="3800034"/>
            <a:ext cx="8199829" cy="924366"/>
            <a:chOff x="0" y="2437955"/>
            <a:chExt cx="9220200" cy="1142757"/>
          </a:xfrm>
        </p:grpSpPr>
        <p:sp>
          <p:nvSpPr>
            <p:cNvPr id="108" name="Google Shape;108;p1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10" name="Google Shape;110;p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11" name="Google Shape;111;p1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2" name="Google Shape;112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" name="Google Shape;122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3" name="Google Shape;12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5" name="Google Shape;125;p1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6" name="Google Shape;126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" name="Google Shape;131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" name="Google Shape;136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" name="Google Shape;137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" name="Google Shape;138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40" name="Google Shape;14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" name="Google Shape;141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" name="Google Shape;142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" name="Google Shape;143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" name="Google Shape;144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" name="Google Shape;145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" name="Google Shape;146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" name="Google Shape;147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" name="Google Shape;148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" name="Google Shape;149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" name="Google Shape;151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" name="Google Shape;152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53" name="Google Shape;153;p1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73" name="Google Shape;173;p1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74" name="Google Shape;174;p1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5" name="Google Shape;175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" name="Google Shape;176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" name="Google Shape;177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" name="Google Shape;182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" name="Google Shape;183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" name="Google Shape;185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" name="Google Shape;186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" name="Google Shape;188;p1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9" name="Google Shape;189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" name="Google Shape;191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" name="Google Shape;192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" name="Google Shape;194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" name="Google Shape;199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" name="Google Shape;20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" name="Google Shape;201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" name="Google Shape;202;p1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3" name="Google Shape;203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" name="Google Shape;204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" name="Google Shape;210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" name="Google Shape;213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" name="Google Shape;214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" name="Google Shape;215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" name="Google Shape;216;p1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17" name="Google Shape;217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" name="Google Shape;218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" name="Google Shape;219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" name="Google Shape;220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" name="Google Shape;221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" name="Google Shape;222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" name="Google Shape;223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4" name="Google Shape;224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" name="Google Shape;225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" name="Google Shape;226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" name="Google Shape;227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" name="Google Shape;228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" name="Google Shape;229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30" name="Google Shape;230;p1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4" name="Google Shape;234;p1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37" name="Google Shape;237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" name="Google Shape;2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" name="Google Shape;2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" name="Google Shape;240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Google Shape;2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" name="Google Shape;2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" name="Google Shape;243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" name="Google Shape;2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" name="Google Shape;2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6" name="Google Shape;246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Google Shape;2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8" name="Google Shape;2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9" name="Google Shape;249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Google Shape;2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" name="Google Shape;2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" name="Google Shape;252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Google Shape;2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" name="Google Shape;2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" name="Google Shape;255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Google Shape;2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" name="Google Shape;2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" name="Google Shape;258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Google Shape;2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" name="Google Shape;2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" name="Google Shape;261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Google Shape;2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" name="Google Shape;2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" name="Google Shape;264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" name="Google Shape;2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" name="Google Shape;2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" name="Google Shape;267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Google Shape;2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" name="Google Shape;2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" name="Google Shape;270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" name="Google Shape;2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2" name="Google Shape;2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3" name="Google Shape;273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Google Shape;2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" name="Google Shape;2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6" name="Google Shape;276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7" name="Google Shape;2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" name="Google Shape;2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9" name="Google Shape;279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Google Shape;2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" name="Google Shape;2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2" name="Google Shape;282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3" name="Google Shape;2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" name="Google Shape;2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5" name="Google Shape;285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Google Shape;2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7" name="Google Shape;2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" name="Google Shape;288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" name="Google Shape;2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" name="Google Shape;2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" name="Google Shape;291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Google Shape;2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" name="Google Shape;2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" name="Google Shape;294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Google Shape;2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" name="Google Shape;2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" name="Google Shape;297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Google Shape;2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" name="Google Shape;2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" name="Google Shape;300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Google Shape;3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" name="Google Shape;3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" name="Google Shape;303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" name="Google Shape;3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" name="Google Shape;3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" name="Google Shape;306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Google Shape;30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" name="Google Shape;30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" name="Google Shape;309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" name="Google Shape;31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" name="Google Shape;312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Google Shape;31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" name="Google Shape;315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" name="Google Shape;31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" name="Google Shape;318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Google Shape;31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" name="Google Shape;32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21" name="Google Shape;321;p1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22" name="Google Shape;322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Google Shape;3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4" name="Google Shape;3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5" name="Google Shape;325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6" name="Google Shape;3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7" name="Google Shape;3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8" name="Google Shape;328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Google Shape;3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" name="Google Shape;3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1" name="Google Shape;331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2" name="Google Shape;3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3" name="Google Shape;3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4" name="Google Shape;334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Google Shape;3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" name="Google Shape;3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7" name="Google Shape;337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8" name="Google Shape;3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" name="Google Shape;3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0" name="Google Shape;340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Google Shape;3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" name="Google Shape;3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" name="Google Shape;343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" name="Google Shape;3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" name="Google Shape;3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" name="Google Shape;346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Google Shape;3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" name="Google Shape;3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9" name="Google Shape;349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" name="Google Shape;3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" name="Google Shape;3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" name="Google Shape;352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Google Shape;3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" name="Google Shape;3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" name="Google Shape;355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" name="Google Shape;3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" name="Google Shape;3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8" name="Google Shape;358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Google Shape;3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" name="Google Shape;3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" name="Google Shape;361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" name="Google Shape;3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" name="Google Shape;3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" name="Google Shape;364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Google Shape;3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" name="Google Shape;3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" name="Google Shape;367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" name="Google Shape;3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" name="Google Shape;3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" name="Google Shape;370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Google Shape;3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" name="Google Shape;3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" name="Google Shape;373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" name="Google Shape;3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5" name="Google Shape;3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6" name="Google Shape;376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Google Shape;3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8" name="Google Shape;3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9" name="Google Shape;379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0" name="Google Shape;3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1" name="Google Shape;3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2" name="Google Shape;382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Google Shape;3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" name="Google Shape;3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5" name="Google Shape;385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6" name="Google Shape;3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7" name="Google Shape;3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8" name="Google Shape;388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9" name="Google Shape;3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" name="Google Shape;3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1" name="Google Shape;391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2" name="Google Shape;3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" name="Google Shape;3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4" name="Google Shape;394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" name="Google Shape;3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" name="Google Shape;3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" name="Google Shape;397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" name="Google Shape;3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" name="Google Shape;3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" name="Google Shape;400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" name="Google Shape;4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" name="Google Shape;4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3" name="Google Shape;403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" name="Google Shape;4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" name="Google Shape;4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06" name="Google Shape;406;p1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407" name="Google Shape;407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8" name="Google Shape;40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9" name="Google Shape;40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0" name="Google Shape;410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1" name="Google Shape;41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2" name="Google Shape;41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" name="Google Shape;413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" name="Google Shape;41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" name="Google Shape;41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" name="Google Shape;416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" name="Google Shape;41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" name="Google Shape;41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" name="Google Shape;419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Google Shape;42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" name="Google Shape;42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" name="Google Shape;422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" name="Google Shape;4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" name="Google Shape;4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" name="Google Shape;425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Google Shape;4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" name="Google Shape;4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" name="Google Shape;428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9" name="Google Shape;4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0" name="Google Shape;4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1" name="Google Shape;431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Google Shape;4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3" name="Google Shape;4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4" name="Google Shape;434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5" name="Google Shape;4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6" name="Google Shape;4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7" name="Google Shape;437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Google Shape;4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" name="Google Shape;4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0" name="Google Shape;440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1" name="Google Shape;4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2" name="Google Shape;4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3" name="Google Shape;443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Google Shape;4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" name="Google Shape;4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6" name="Google Shape;446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7" name="Google Shape;4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" name="Google Shape;4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9" name="Google Shape;449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Google Shape;4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" name="Google Shape;4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" name="Google Shape;452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" name="Google Shape;4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" name="Google Shape;4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" name="Google Shape;455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Google Shape;4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" name="Google Shape;4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8" name="Google Shape;458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" name="Google Shape;4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" name="Google Shape;4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" name="Google Shape;461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Google Shape;4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" name="Google Shape;4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" name="Google Shape;464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" name="Google Shape;4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" name="Google Shape;4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" name="Google Shape;467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Google Shape;4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" name="Google Shape;4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" name="Google Shape;470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" name="Google Shape;4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" name="Google Shape;4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" name="Google Shape;473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" name="Google Shape;4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" name="Google Shape;4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" name="Google Shape;476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" name="Google Shape;4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" name="Google Shape;4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" name="Google Shape;479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" name="Google Shape;4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" name="Google Shape;4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" name="Google Shape;482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" name="Google Shape;4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4" name="Google Shape;4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5" name="Google Shape;485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6" name="Google Shape;4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7" name="Google Shape;4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8" name="Google Shape;488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9" name="Google Shape;4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0" name="Google Shape;4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91" name="Google Shape;491;p1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92" name="Google Shape;492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3" name="Google Shape;49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" name="Google Shape;49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5" name="Google Shape;495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6" name="Google Shape;49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" name="Google Shape;49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8" name="Google Shape;498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9" name="Google Shape;49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" name="Google Shape;50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1" name="Google Shape;501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2" name="Google Shape;50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" name="Google Shape;50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4" name="Google Shape;504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5" name="Google Shape;50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6" name="Google Shape;50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" name="Google Shape;507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" name="Google Shape;50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" name="Google Shape;50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" name="Google Shape;510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" name="Google Shape;51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" name="Google Shape;51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" name="Google Shape;513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" name="Google Shape;51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" name="Google Shape;51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" name="Google Shape;516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" name="Google Shape;51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" name="Google Shape;51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" name="Google Shape;519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" name="Google Shape;52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" name="Google Shape;52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" name="Google Shape;522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" name="Google Shape;5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" name="Google Shape;5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" name="Google Shape;525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" name="Google Shape;5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" name="Google Shape;5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" name="Google Shape;528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" name="Google Shape;5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" name="Google Shape;5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" name="Google Shape;531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" name="Google Shape;5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" name="Google Shape;5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" name="Google Shape;534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" name="Google Shape;5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" name="Google Shape;5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" name="Google Shape;537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" name="Google Shape;5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" name="Google Shape;5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0" name="Google Shape;540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1" name="Google Shape;5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2" name="Google Shape;5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3" name="Google Shape;543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4" name="Google Shape;5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5" name="Google Shape;5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6" name="Google Shape;546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7" name="Google Shape;5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" name="Google Shape;5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9" name="Google Shape;549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0" name="Google Shape;5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" name="Google Shape;5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2" name="Google Shape;552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3" name="Google Shape;5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" name="Google Shape;5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5" name="Google Shape;555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6" name="Google Shape;5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" name="Google Shape;5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8" name="Google Shape;558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9" name="Google Shape;5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" name="Google Shape;5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" name="Google Shape;561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" name="Google Shape;5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" name="Google Shape;5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" name="Google Shape;564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" name="Google Shape;5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" name="Google Shape;5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" name="Google Shape;567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" name="Google Shape;5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" name="Google Shape;5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" name="Google Shape;570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" name="Google Shape;5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" name="Google Shape;5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" name="Google Shape;573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" name="Google Shape;5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" name="Google Shape;5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grpSp>
        <p:nvGrpSpPr>
          <p:cNvPr id="576" name="Google Shape;576;p13"/>
          <p:cNvGrpSpPr/>
          <p:nvPr/>
        </p:nvGrpSpPr>
        <p:grpSpPr>
          <a:xfrm>
            <a:off x="2971800" y="3119859"/>
            <a:ext cx="1810407" cy="2442741"/>
            <a:chOff x="3276600" y="2623475"/>
            <a:chExt cx="2367325" cy="3015324"/>
          </a:xfrm>
        </p:grpSpPr>
        <p:sp>
          <p:nvSpPr>
            <p:cNvPr id="577" name="Google Shape;577;p13"/>
            <p:cNvSpPr/>
            <p:nvPr/>
          </p:nvSpPr>
          <p:spPr>
            <a:xfrm>
              <a:off x="50814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50814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3856057" y="2750127"/>
              <a:ext cx="290946" cy="263237"/>
            </a:xfrm>
            <a:custGeom>
              <a:rect b="b" l="l" r="r" t="t"/>
              <a:pathLst>
                <a:path extrusionOk="0" h="263237" w="290946">
                  <a:moveTo>
                    <a:pt x="0" y="221673"/>
                  </a:moveTo>
                  <a:lnTo>
                    <a:pt x="152400" y="263237"/>
                  </a:lnTo>
                  <a:lnTo>
                    <a:pt x="263237" y="221673"/>
                  </a:lnTo>
                  <a:lnTo>
                    <a:pt x="290946" y="152400"/>
                  </a:lnTo>
                  <a:lnTo>
                    <a:pt x="263237" y="0"/>
                  </a:lnTo>
                  <a:lnTo>
                    <a:pt x="124691" y="55418"/>
                  </a:lnTo>
                  <a:lnTo>
                    <a:pt x="96982" y="96982"/>
                  </a:lnTo>
                  <a:lnTo>
                    <a:pt x="55419" y="138546"/>
                  </a:lnTo>
                  <a:lnTo>
                    <a:pt x="0" y="221673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rgbClr val="C3260C"/>
                </a:gs>
                <a:gs pos="100000">
                  <a:srgbClr val="821908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580" name="Google Shape;580;p13"/>
            <p:cNvGrpSpPr/>
            <p:nvPr/>
          </p:nvGrpSpPr>
          <p:grpSpPr>
            <a:xfrm>
              <a:off x="3516507" y="4438338"/>
              <a:ext cx="116466" cy="173708"/>
              <a:chOff x="2157429" y="2133600"/>
              <a:chExt cx="111653" cy="243192"/>
            </a:xfrm>
          </p:grpSpPr>
          <p:sp>
            <p:nvSpPr>
              <p:cNvPr id="581" name="Google Shape;581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2" name="Google Shape;582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83" name="Google Shape;583;p13"/>
            <p:cNvGrpSpPr/>
            <p:nvPr/>
          </p:nvGrpSpPr>
          <p:grpSpPr>
            <a:xfrm>
              <a:off x="3675476" y="4438338"/>
              <a:ext cx="116466" cy="173708"/>
              <a:chOff x="2157429" y="2133600"/>
              <a:chExt cx="111653" cy="243192"/>
            </a:xfrm>
          </p:grpSpPr>
          <p:sp>
            <p:nvSpPr>
              <p:cNvPr id="584" name="Google Shape;584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5" name="Google Shape;585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86" name="Google Shape;586;p13"/>
            <p:cNvGrpSpPr/>
            <p:nvPr/>
          </p:nvGrpSpPr>
          <p:grpSpPr>
            <a:xfrm>
              <a:off x="3834445" y="4448761"/>
              <a:ext cx="116466" cy="173708"/>
              <a:chOff x="2157429" y="2133600"/>
              <a:chExt cx="111653" cy="243192"/>
            </a:xfrm>
          </p:grpSpPr>
          <p:sp>
            <p:nvSpPr>
              <p:cNvPr id="587" name="Google Shape;587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8" name="Google Shape;588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89" name="Google Shape;589;p13"/>
            <p:cNvGrpSpPr/>
            <p:nvPr/>
          </p:nvGrpSpPr>
          <p:grpSpPr>
            <a:xfrm>
              <a:off x="3323955" y="4426527"/>
              <a:ext cx="116466" cy="173708"/>
              <a:chOff x="2157429" y="2133600"/>
              <a:chExt cx="111653" cy="243192"/>
            </a:xfrm>
          </p:grpSpPr>
          <p:sp>
            <p:nvSpPr>
              <p:cNvPr id="590" name="Google Shape;590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1" name="Google Shape;591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2" name="Google Shape;592;p13"/>
            <p:cNvGrpSpPr/>
            <p:nvPr/>
          </p:nvGrpSpPr>
          <p:grpSpPr>
            <a:xfrm>
              <a:off x="3986845" y="4481419"/>
              <a:ext cx="116466" cy="173708"/>
              <a:chOff x="2157429" y="2133600"/>
              <a:chExt cx="111653" cy="243192"/>
            </a:xfrm>
          </p:grpSpPr>
          <p:sp>
            <p:nvSpPr>
              <p:cNvPr id="593" name="Google Shape;593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" name="Google Shape;594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5" name="Google Shape;595;p13"/>
            <p:cNvGrpSpPr/>
            <p:nvPr/>
          </p:nvGrpSpPr>
          <p:grpSpPr>
            <a:xfrm>
              <a:off x="4162155" y="4426527"/>
              <a:ext cx="116466" cy="173708"/>
              <a:chOff x="2157429" y="2133600"/>
              <a:chExt cx="111653" cy="243192"/>
            </a:xfrm>
          </p:grpSpPr>
          <p:sp>
            <p:nvSpPr>
              <p:cNvPr id="596" name="Google Shape;596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7" name="Google Shape;597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8" name="Google Shape;598;p13"/>
            <p:cNvGrpSpPr/>
            <p:nvPr/>
          </p:nvGrpSpPr>
          <p:grpSpPr>
            <a:xfrm>
              <a:off x="4314555" y="4426527"/>
              <a:ext cx="116466" cy="173708"/>
              <a:chOff x="2157429" y="2133600"/>
              <a:chExt cx="111653" cy="243192"/>
            </a:xfrm>
          </p:grpSpPr>
          <p:sp>
            <p:nvSpPr>
              <p:cNvPr id="599" name="Google Shape;599;p1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0" name="Google Shape;600;p1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601" name="Google Shape;601;p13"/>
            <p:cNvSpPr/>
            <p:nvPr/>
          </p:nvSpPr>
          <p:spPr>
            <a:xfrm>
              <a:off x="3607320" y="35031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3364221" y="3664527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3912120" y="3664527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4064520" y="39603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3897621" y="41127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3379786" y="3576044"/>
              <a:ext cx="199180" cy="427919"/>
            </a:xfrm>
            <a:custGeom>
              <a:rect b="b" l="l" r="r" t="t"/>
              <a:pathLst>
                <a:path extrusionOk="0" h="427919" w="199180">
                  <a:moveTo>
                    <a:pt x="74490" y="427919"/>
                  </a:moveTo>
                  <a:cubicBezTo>
                    <a:pt x="29462" y="243192"/>
                    <a:pt x="-15565" y="58465"/>
                    <a:pt x="5217" y="12283"/>
                  </a:cubicBezTo>
                  <a:cubicBezTo>
                    <a:pt x="25999" y="-33899"/>
                    <a:pt x="112589" y="58464"/>
                    <a:pt x="199180" y="150828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3759076" y="3879272"/>
              <a:ext cx="318654" cy="263237"/>
            </a:xfrm>
            <a:custGeom>
              <a:rect b="b" l="l" r="r" t="t"/>
              <a:pathLst>
                <a:path extrusionOk="0" h="263237" w="318654">
                  <a:moveTo>
                    <a:pt x="0" y="263237"/>
                  </a:moveTo>
                  <a:cubicBezTo>
                    <a:pt x="56572" y="131618"/>
                    <a:pt x="113145" y="0"/>
                    <a:pt x="166254" y="0"/>
                  </a:cubicBezTo>
                  <a:cubicBezTo>
                    <a:pt x="219363" y="0"/>
                    <a:pt x="269008" y="131618"/>
                    <a:pt x="318654" y="263237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4105439" y="3464836"/>
              <a:ext cx="182252" cy="525273"/>
            </a:xfrm>
            <a:custGeom>
              <a:rect b="b" l="l" r="r" t="t"/>
              <a:pathLst>
                <a:path extrusionOk="0" h="525273" w="182252">
                  <a:moveTo>
                    <a:pt x="0" y="206618"/>
                  </a:moveTo>
                  <a:cubicBezTo>
                    <a:pt x="69273" y="83082"/>
                    <a:pt x="138546" y="-40454"/>
                    <a:pt x="166255" y="12655"/>
                  </a:cubicBezTo>
                  <a:cubicBezTo>
                    <a:pt x="193964" y="65764"/>
                    <a:pt x="180109" y="295518"/>
                    <a:pt x="166255" y="525273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3276600" y="4959927"/>
              <a:ext cx="1022807" cy="678873"/>
            </a:xfrm>
            <a:custGeom>
              <a:rect b="b" l="l" r="r" t="t"/>
              <a:pathLst>
                <a:path extrusionOk="0" h="678873" w="1022807">
                  <a:moveTo>
                    <a:pt x="302366" y="0"/>
                  </a:moveTo>
                  <a:lnTo>
                    <a:pt x="80694" y="110836"/>
                  </a:lnTo>
                  <a:lnTo>
                    <a:pt x="80694" y="110836"/>
                  </a:lnTo>
                  <a:cubicBezTo>
                    <a:pt x="78385" y="136236"/>
                    <a:pt x="-90179" y="237836"/>
                    <a:pt x="66839" y="263236"/>
                  </a:cubicBezTo>
                  <a:cubicBezTo>
                    <a:pt x="223857" y="288636"/>
                    <a:pt x="1025112" y="240145"/>
                    <a:pt x="1022803" y="263236"/>
                  </a:cubicBezTo>
                  <a:cubicBezTo>
                    <a:pt x="1020494" y="286327"/>
                    <a:pt x="57603" y="369455"/>
                    <a:pt x="52985" y="401782"/>
                  </a:cubicBezTo>
                  <a:cubicBezTo>
                    <a:pt x="48367" y="434109"/>
                    <a:pt x="967385" y="434109"/>
                    <a:pt x="995094" y="457200"/>
                  </a:cubicBezTo>
                  <a:cubicBezTo>
                    <a:pt x="1022803" y="480291"/>
                    <a:pt x="221548" y="519545"/>
                    <a:pt x="219239" y="540327"/>
                  </a:cubicBezTo>
                  <a:cubicBezTo>
                    <a:pt x="216930" y="561109"/>
                    <a:pt x="888875" y="558800"/>
                    <a:pt x="981239" y="581891"/>
                  </a:cubicBezTo>
                  <a:cubicBezTo>
                    <a:pt x="1073603" y="604982"/>
                    <a:pt x="923512" y="641927"/>
                    <a:pt x="773421" y="678873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3319738" y="2964872"/>
              <a:ext cx="763512" cy="568037"/>
            </a:xfrm>
            <a:custGeom>
              <a:rect b="b" l="l" r="r" t="t"/>
              <a:pathLst>
                <a:path extrusionOk="0" h="568037" w="763512">
                  <a:moveTo>
                    <a:pt x="494756" y="568037"/>
                  </a:moveTo>
                  <a:cubicBezTo>
                    <a:pt x="532856" y="527628"/>
                    <a:pt x="570956" y="487219"/>
                    <a:pt x="494756" y="471055"/>
                  </a:cubicBezTo>
                  <a:cubicBezTo>
                    <a:pt x="418556" y="454891"/>
                    <a:pt x="102211" y="501073"/>
                    <a:pt x="37556" y="471055"/>
                  </a:cubicBezTo>
                  <a:cubicBezTo>
                    <a:pt x="-27099" y="441037"/>
                    <a:pt x="-10936" y="316346"/>
                    <a:pt x="106828" y="290946"/>
                  </a:cubicBezTo>
                  <a:cubicBezTo>
                    <a:pt x="224592" y="265546"/>
                    <a:pt x="672556" y="367146"/>
                    <a:pt x="744138" y="318655"/>
                  </a:cubicBezTo>
                  <a:cubicBezTo>
                    <a:pt x="815720" y="270164"/>
                    <a:pt x="676019" y="135082"/>
                    <a:pt x="536319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1" name="Google Shape;611;p13"/>
            <p:cNvSpPr/>
            <p:nvPr/>
          </p:nvSpPr>
          <p:spPr>
            <a:xfrm rot="-8123752">
              <a:off x="3922462" y="2748242"/>
              <a:ext cx="342786" cy="395720"/>
            </a:xfrm>
            <a:prstGeom prst="moon">
              <a:avLst>
                <a:gd fmla="val 50000" name="adj"/>
              </a:avLst>
            </a:prstGeom>
            <a:gradFill>
              <a:gsLst>
                <a:gs pos="0">
                  <a:srgbClr val="FF351F"/>
                </a:gs>
                <a:gs pos="15000">
                  <a:srgbClr val="FF341E"/>
                </a:gs>
                <a:gs pos="62000">
                  <a:srgbClr val="FF1E04"/>
                </a:gs>
                <a:gs pos="97000">
                  <a:srgbClr val="F81200"/>
                </a:gs>
                <a:gs pos="100000">
                  <a:srgbClr val="FA0B0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3592820" y="2673927"/>
              <a:ext cx="277091" cy="318655"/>
            </a:xfrm>
            <a:custGeom>
              <a:rect b="b" l="l" r="r" t="t"/>
              <a:pathLst>
                <a:path extrusionOk="0" h="318655" w="277091">
                  <a:moveTo>
                    <a:pt x="277091" y="318655"/>
                  </a:moveTo>
                  <a:lnTo>
                    <a:pt x="41564" y="235527"/>
                  </a:lnTo>
                  <a:lnTo>
                    <a:pt x="0" y="138545"/>
                  </a:lnTo>
                  <a:lnTo>
                    <a:pt x="124691" y="0"/>
                  </a:lnTo>
                  <a:lnTo>
                    <a:pt x="221673" y="96981"/>
                  </a:lnTo>
                  <a:lnTo>
                    <a:pt x="249382" y="193964"/>
                  </a:lnTo>
                  <a:lnTo>
                    <a:pt x="277091" y="318655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rgbClr val="C3260C"/>
                </a:gs>
                <a:gs pos="100000">
                  <a:srgbClr val="821908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3" name="Google Shape;613;p13"/>
            <p:cNvSpPr/>
            <p:nvPr/>
          </p:nvSpPr>
          <p:spPr>
            <a:xfrm rot="-1604835">
              <a:off x="3491659" y="2679441"/>
              <a:ext cx="342786" cy="395720"/>
            </a:xfrm>
            <a:prstGeom prst="moon">
              <a:avLst>
                <a:gd fmla="val 50000" name="adj"/>
              </a:avLst>
            </a:prstGeom>
            <a:gradFill>
              <a:gsLst>
                <a:gs pos="0">
                  <a:srgbClr val="FF351F"/>
                </a:gs>
                <a:gs pos="15000">
                  <a:srgbClr val="FF341E"/>
                </a:gs>
                <a:gs pos="62000">
                  <a:srgbClr val="FF1E04"/>
                </a:gs>
                <a:gs pos="97000">
                  <a:srgbClr val="F81200"/>
                </a:gs>
                <a:gs pos="100000">
                  <a:srgbClr val="FA0B0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4" name="Google Shape;614;p13"/>
            <p:cNvSpPr/>
            <p:nvPr/>
          </p:nvSpPr>
          <p:spPr>
            <a:xfrm>
              <a:off x="44196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5" name="Google Shape;615;p13"/>
            <p:cNvSpPr txBox="1"/>
            <p:nvPr/>
          </p:nvSpPr>
          <p:spPr>
            <a:xfrm>
              <a:off x="50353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  <p:sp>
          <p:nvSpPr>
            <p:cNvPr id="616" name="Google Shape;616;p13"/>
            <p:cNvSpPr txBox="1"/>
            <p:nvPr/>
          </p:nvSpPr>
          <p:spPr>
            <a:xfrm>
              <a:off x="51671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46827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5188152" y="4177145"/>
              <a:ext cx="117942" cy="443346"/>
            </a:xfrm>
            <a:custGeom>
              <a:rect b="b" l="l" r="r" t="t"/>
              <a:pathLst>
                <a:path extrusionOk="0" h="443346" w="117942">
                  <a:moveTo>
                    <a:pt x="69272" y="443346"/>
                  </a:moveTo>
                  <a:cubicBezTo>
                    <a:pt x="55418" y="420255"/>
                    <a:pt x="39752" y="398158"/>
                    <a:pt x="27709" y="374073"/>
                  </a:cubicBezTo>
                  <a:cubicBezTo>
                    <a:pt x="21178" y="361011"/>
                    <a:pt x="10990" y="346830"/>
                    <a:pt x="13854" y="332510"/>
                  </a:cubicBezTo>
                  <a:cubicBezTo>
                    <a:pt x="16416" y="319701"/>
                    <a:pt x="30362" y="311521"/>
                    <a:pt x="41563" y="304800"/>
                  </a:cubicBezTo>
                  <a:cubicBezTo>
                    <a:pt x="54086" y="297286"/>
                    <a:pt x="69272" y="295564"/>
                    <a:pt x="83127" y="290946"/>
                  </a:cubicBezTo>
                  <a:cubicBezTo>
                    <a:pt x="104529" y="258843"/>
                    <a:pt x="141493" y="224622"/>
                    <a:pt x="96981" y="180110"/>
                  </a:cubicBezTo>
                  <a:cubicBezTo>
                    <a:pt x="76328" y="159457"/>
                    <a:pt x="13854" y="152400"/>
                    <a:pt x="13854" y="152400"/>
                  </a:cubicBezTo>
                  <a:cubicBezTo>
                    <a:pt x="9236" y="138546"/>
                    <a:pt x="0" y="125441"/>
                    <a:pt x="0" y="110837"/>
                  </a:cubicBezTo>
                  <a:cubicBezTo>
                    <a:pt x="0" y="48627"/>
                    <a:pt x="7008" y="41401"/>
                    <a:pt x="27709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9" name="Google Shape;619;p13"/>
            <p:cNvSpPr txBox="1"/>
            <p:nvPr/>
          </p:nvSpPr>
          <p:spPr>
            <a:xfrm>
              <a:off x="4572001" y="4859866"/>
              <a:ext cx="360440" cy="4938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0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620" name="Google Shape;620;p13"/>
            <p:cNvSpPr/>
            <p:nvPr/>
          </p:nvSpPr>
          <p:spPr>
            <a:xfrm>
              <a:off x="3276600" y="3962400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21" name="Google Shape;621;p13"/>
            <p:cNvSpPr/>
            <p:nvPr/>
          </p:nvSpPr>
          <p:spPr>
            <a:xfrm>
              <a:off x="3592821" y="41127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22" name="Google Shape;622;p13"/>
          <p:cNvGrpSpPr/>
          <p:nvPr/>
        </p:nvGrpSpPr>
        <p:grpSpPr>
          <a:xfrm>
            <a:off x="5135618" y="3467737"/>
            <a:ext cx="1112782" cy="2018663"/>
            <a:chOff x="6731319" y="3238614"/>
            <a:chExt cx="1144164" cy="2323986"/>
          </a:xfrm>
        </p:grpSpPr>
        <p:grpSp>
          <p:nvGrpSpPr>
            <p:cNvPr id="623" name="Google Shape;623;p13"/>
            <p:cNvGrpSpPr/>
            <p:nvPr/>
          </p:nvGrpSpPr>
          <p:grpSpPr>
            <a:xfrm>
              <a:off x="6731319" y="3238614"/>
              <a:ext cx="446201" cy="2303204"/>
              <a:chOff x="6731319" y="3238614"/>
              <a:chExt cx="446201" cy="2303204"/>
            </a:xfrm>
          </p:grpSpPr>
          <p:sp>
            <p:nvSpPr>
              <p:cNvPr id="624" name="Google Shape;624;p13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625" name="Google Shape;625;p13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626" name="Google Shape;626;p13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7" name="Google Shape;627;p13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" name="Google Shape;628;p13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9" name="Google Shape;629;p13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0" name="Google Shape;630;p13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31" name="Google Shape;631;p13"/>
            <p:cNvGrpSpPr/>
            <p:nvPr/>
          </p:nvGrpSpPr>
          <p:grpSpPr>
            <a:xfrm>
              <a:off x="7376680" y="3238614"/>
              <a:ext cx="498803" cy="2323986"/>
              <a:chOff x="7376680" y="3238614"/>
              <a:chExt cx="498803" cy="2323986"/>
            </a:xfrm>
          </p:grpSpPr>
          <p:sp>
            <p:nvSpPr>
              <p:cNvPr id="632" name="Google Shape;632;p13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3" name="Google Shape;633;p13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4" name="Google Shape;634;p13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5" name="Google Shape;635;p13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6" name="Google Shape;636;p13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7" name="Google Shape;637;p13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638" name="Google Shape;638;p13"/>
            <p:cNvSpPr/>
            <p:nvPr/>
          </p:nvSpPr>
          <p:spPr>
            <a:xfrm>
              <a:off x="6821913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7399834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40" name="Google Shape;640;p13"/>
          <p:cNvGrpSpPr/>
          <p:nvPr/>
        </p:nvGrpSpPr>
        <p:grpSpPr>
          <a:xfrm>
            <a:off x="6477000" y="3029122"/>
            <a:ext cx="1212623" cy="2116711"/>
            <a:chOff x="5622366" y="2876267"/>
            <a:chExt cx="1235634" cy="2746916"/>
          </a:xfrm>
        </p:grpSpPr>
        <p:sp>
          <p:nvSpPr>
            <p:cNvPr id="641" name="Google Shape;641;p13"/>
            <p:cNvSpPr/>
            <p:nvPr/>
          </p:nvSpPr>
          <p:spPr>
            <a:xfrm>
              <a:off x="5930499" y="5103638"/>
              <a:ext cx="225627" cy="512618"/>
            </a:xfrm>
            <a:custGeom>
              <a:rect b="b" l="l" r="r" t="t"/>
              <a:pathLst>
                <a:path extrusionOk="0" h="512618" w="225627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42" name="Google Shape;642;p13"/>
            <p:cNvSpPr/>
            <p:nvPr/>
          </p:nvSpPr>
          <p:spPr>
            <a:xfrm>
              <a:off x="6308215" y="5110565"/>
              <a:ext cx="225627" cy="512618"/>
            </a:xfrm>
            <a:custGeom>
              <a:rect b="b" l="l" r="r" t="t"/>
              <a:pathLst>
                <a:path extrusionOk="0" h="512618" w="225627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43" name="Google Shape;643;p13"/>
            <p:cNvGrpSpPr/>
            <p:nvPr/>
          </p:nvGrpSpPr>
          <p:grpSpPr>
            <a:xfrm>
              <a:off x="5622366" y="2900765"/>
              <a:ext cx="656324" cy="2210488"/>
              <a:chOff x="2669924" y="2133600"/>
              <a:chExt cx="656324" cy="2210488"/>
            </a:xfrm>
          </p:grpSpPr>
          <p:sp>
            <p:nvSpPr>
              <p:cNvPr id="644" name="Google Shape;644;p13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5" name="Google Shape;645;p13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6" name="Google Shape;646;p13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7" name="Google Shape;647;p13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8" name="Google Shape;648;p13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49" name="Google Shape;649;p13"/>
            <p:cNvGrpSpPr/>
            <p:nvPr/>
          </p:nvGrpSpPr>
          <p:grpSpPr>
            <a:xfrm rot="301533">
              <a:off x="6106118" y="2900765"/>
              <a:ext cx="656324" cy="2210488"/>
              <a:chOff x="2669924" y="2133600"/>
              <a:chExt cx="656324" cy="2210488"/>
            </a:xfrm>
          </p:grpSpPr>
          <p:sp>
            <p:nvSpPr>
              <p:cNvPr id="650" name="Google Shape;650;p13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1" name="Google Shape;651;p13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2" name="Google Shape;652;p13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3" name="Google Shape;653;p13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4" name="Google Shape;654;p13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655" name="Google Shape;655;p13"/>
            <p:cNvSpPr txBox="1"/>
            <p:nvPr/>
          </p:nvSpPr>
          <p:spPr>
            <a:xfrm>
              <a:off x="5773961" y="3281765"/>
              <a:ext cx="378881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22725C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1800">
                <a:solidFill>
                  <a:srgbClr val="22725C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656" name="Google Shape;656;p13"/>
            <p:cNvSpPr txBox="1"/>
            <p:nvPr/>
          </p:nvSpPr>
          <p:spPr>
            <a:xfrm>
              <a:off x="6305242" y="3281765"/>
              <a:ext cx="378881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</p:grpSp>
      <p:grpSp>
        <p:nvGrpSpPr>
          <p:cNvPr id="657" name="Google Shape;657;p13"/>
          <p:cNvGrpSpPr/>
          <p:nvPr/>
        </p:nvGrpSpPr>
        <p:grpSpPr>
          <a:xfrm>
            <a:off x="8081722" y="3352557"/>
            <a:ext cx="833678" cy="2057643"/>
            <a:chOff x="7467600" y="3352557"/>
            <a:chExt cx="833678" cy="2057643"/>
          </a:xfrm>
        </p:grpSpPr>
        <p:sp>
          <p:nvSpPr>
            <p:cNvPr id="658" name="Google Shape;658;p13"/>
            <p:cNvSpPr/>
            <p:nvPr/>
          </p:nvSpPr>
          <p:spPr>
            <a:xfrm>
              <a:off x="7467600" y="3352557"/>
              <a:ext cx="345058" cy="1371357"/>
            </a:xfrm>
            <a:prstGeom prst="roundRect">
              <a:avLst>
                <a:gd fmla="val 16667" name="adj"/>
              </a:avLst>
            </a:prstGeom>
            <a:solidFill>
              <a:srgbClr val="FCDEB2"/>
            </a:solidFill>
            <a:ln cap="flat" cmpd="sng" w="25400">
              <a:solidFill>
                <a:srgbClr val="FF33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9" name="Google Shape;659;p13"/>
            <p:cNvSpPr/>
            <p:nvPr/>
          </p:nvSpPr>
          <p:spPr>
            <a:xfrm>
              <a:off x="7939282" y="3352557"/>
              <a:ext cx="345058" cy="1371357"/>
            </a:xfrm>
            <a:prstGeom prst="roundRect">
              <a:avLst>
                <a:gd fmla="val 16667" name="adj"/>
              </a:avLst>
            </a:prstGeom>
            <a:solidFill>
              <a:srgbClr val="99FF33"/>
            </a:solidFill>
            <a:ln cap="flat" cmpd="sng" w="25400">
              <a:solidFill>
                <a:srgbClr val="34AC8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60" name="Google Shape;660;p13"/>
            <p:cNvSpPr/>
            <p:nvPr/>
          </p:nvSpPr>
          <p:spPr>
            <a:xfrm>
              <a:off x="7475716" y="4723914"/>
              <a:ext cx="336581" cy="686043"/>
            </a:xfrm>
            <a:prstGeom prst="ellipse">
              <a:avLst/>
            </a:prstGeom>
            <a:solidFill>
              <a:srgbClr val="FF3399"/>
            </a:solidFill>
            <a:ln cap="flat" cmpd="sng" w="25400">
              <a:solidFill>
                <a:srgbClr val="FF33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61" name="Google Shape;661;p13"/>
            <p:cNvSpPr/>
            <p:nvPr/>
          </p:nvSpPr>
          <p:spPr>
            <a:xfrm>
              <a:off x="7964697" y="4724157"/>
              <a:ext cx="336581" cy="686043"/>
            </a:xfrm>
            <a:prstGeom prst="ellipse">
              <a:avLst/>
            </a:prstGeom>
            <a:solidFill>
              <a:srgbClr val="81D319"/>
            </a:solidFill>
            <a:ln cap="flat" cmpd="sng" w="25400">
              <a:solidFill>
                <a:srgbClr val="81D31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662" name="Google Shape;6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1656" y="3635180"/>
            <a:ext cx="1315343" cy="1499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0" name="Shape 3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" name="Google Shape;3281;p22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282" name="Google Shape;3282;p2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3283" name="Google Shape;3283;p22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3284" name="Google Shape;3284;p22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3285" name="Google Shape;3285;p22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3286" name="Google Shape;3286;p2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287" name="Google Shape;3287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88" name="Google Shape;3288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89" name="Google Shape;3289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0" name="Google Shape;3290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1" name="Google Shape;3291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2" name="Google Shape;3292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3" name="Google Shape;3293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4" name="Google Shape;3294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5" name="Google Shape;3295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6" name="Google Shape;3296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7" name="Google Shape;3297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8" name="Google Shape;3298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9" name="Google Shape;3299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00" name="Google Shape;3300;p22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01" name="Google Shape;3301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2" name="Google Shape;3302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3" name="Google Shape;3303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4" name="Google Shape;3304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5" name="Google Shape;3305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6" name="Google Shape;3306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7" name="Google Shape;3307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8" name="Google Shape;3308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9" name="Google Shape;3309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0" name="Google Shape;3310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1" name="Google Shape;3311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2" name="Google Shape;3312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3" name="Google Shape;3313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14" name="Google Shape;3314;p22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15" name="Google Shape;3315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6" name="Google Shape;3316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7" name="Google Shape;3317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8" name="Google Shape;3318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19" name="Google Shape;3319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0" name="Google Shape;3320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1" name="Google Shape;3321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2" name="Google Shape;3322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3" name="Google Shape;3323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4" name="Google Shape;3324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5" name="Google Shape;3325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6" name="Google Shape;3326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7" name="Google Shape;3327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3328" name="Google Shape;3328;p22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29" name="Google Shape;3329;p22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0" name="Google Shape;3330;p22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1" name="Google Shape;3331;p22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2" name="Google Shape;3332;p22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3" name="Google Shape;3333;p22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4" name="Google Shape;3334;p22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5" name="Google Shape;3335;p2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6" name="Google Shape;3336;p22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7" name="Google Shape;3337;p22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8" name="Google Shape;3338;p22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9" name="Google Shape;3339;p22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0" name="Google Shape;3340;p22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1" name="Google Shape;3341;p22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2" name="Google Shape;3342;p22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3" name="Google Shape;3343;p22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4" name="Google Shape;3344;p22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5" name="Google Shape;3345;p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46" name="Google Shape;3346;p22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347" name="Google Shape;3347;p22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3348" name="Google Shape;3348;p22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3349" name="Google Shape;3349;p22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50" name="Google Shape;3350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1" name="Google Shape;3351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2" name="Google Shape;3352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3" name="Google Shape;3353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4" name="Google Shape;3354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5" name="Google Shape;3355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6" name="Google Shape;3356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7" name="Google Shape;3357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8" name="Google Shape;3358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59" name="Google Shape;3359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0" name="Google Shape;3360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1" name="Google Shape;3361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2" name="Google Shape;3362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63" name="Google Shape;3363;p22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64" name="Google Shape;3364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5" name="Google Shape;3365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6" name="Google Shape;3366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7" name="Google Shape;3367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8" name="Google Shape;3368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9" name="Google Shape;3369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0" name="Google Shape;3370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1" name="Google Shape;3371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2" name="Google Shape;3372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3" name="Google Shape;3373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4" name="Google Shape;3374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5" name="Google Shape;3375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6" name="Google Shape;3376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77" name="Google Shape;3377;p22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78" name="Google Shape;3378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79" name="Google Shape;3379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0" name="Google Shape;3380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1" name="Google Shape;3381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2" name="Google Shape;3382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3" name="Google Shape;3383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4" name="Google Shape;3384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5" name="Google Shape;3385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6" name="Google Shape;3386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7" name="Google Shape;3387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8" name="Google Shape;3388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89" name="Google Shape;3389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0" name="Google Shape;3390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91" name="Google Shape;3391;p22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392" name="Google Shape;3392;p22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3" name="Google Shape;3393;p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4" name="Google Shape;3394;p22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5" name="Google Shape;3395;p2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6" name="Google Shape;3396;p22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7" name="Google Shape;3397;p2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8" name="Google Shape;3398;p2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9" name="Google Shape;3399;p2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00" name="Google Shape;3400;p22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01" name="Google Shape;3401;p2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02" name="Google Shape;3402;p22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03" name="Google Shape;3403;p2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04" name="Google Shape;3404;p22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3405" name="Google Shape;3405;p22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06" name="Google Shape;3406;p22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07" name="Google Shape;3407;p22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08" name="Google Shape;3408;p22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09" name="Google Shape;3409;p22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10" name="Google Shape;3410;p22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411" name="Google Shape;3411;p22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3412" name="Google Shape;3412;p22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3" name="Google Shape;341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14" name="Google Shape;341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15" name="Google Shape;3415;p22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6" name="Google Shape;341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17" name="Google Shape;341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18" name="Google Shape;3418;p2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9" name="Google Shape;341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0" name="Google Shape;342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21" name="Google Shape;3421;p22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22" name="Google Shape;342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3" name="Google Shape;342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24" name="Google Shape;3424;p22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25" name="Google Shape;342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6" name="Google Shape;342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27" name="Google Shape;3427;p22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28" name="Google Shape;342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9" name="Google Shape;342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0" name="Google Shape;3430;p22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1" name="Google Shape;343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32" name="Google Shape;343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3" name="Google Shape;3433;p22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4" name="Google Shape;343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35" name="Google Shape;343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6" name="Google Shape;3436;p22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7" name="Google Shape;343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38" name="Google Shape;343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9" name="Google Shape;3439;p22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0" name="Google Shape;344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41" name="Google Shape;344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42" name="Google Shape;3442;p22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3" name="Google Shape;344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44" name="Google Shape;344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45" name="Google Shape;3445;p22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6" name="Google Shape;344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47" name="Google Shape;344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48" name="Google Shape;3448;p2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9" name="Google Shape;344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0" name="Google Shape;345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51" name="Google Shape;3451;p22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2" name="Google Shape;345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3" name="Google Shape;345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54" name="Google Shape;3454;p22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5" name="Google Shape;345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6" name="Google Shape;345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57" name="Google Shape;3457;p22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8" name="Google Shape;345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9" name="Google Shape;345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0" name="Google Shape;3460;p22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61" name="Google Shape;346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62" name="Google Shape;346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3" name="Google Shape;3463;p22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64" name="Google Shape;346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65" name="Google Shape;346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6" name="Google Shape;3466;p22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67" name="Google Shape;346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68" name="Google Shape;346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9" name="Google Shape;3469;p22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0" name="Google Shape;347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71" name="Google Shape;347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72" name="Google Shape;3472;p22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3" name="Google Shape;347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74" name="Google Shape;347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75" name="Google Shape;3475;p22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6" name="Google Shape;347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77" name="Google Shape;347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78" name="Google Shape;3478;p2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9" name="Google Shape;347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0" name="Google Shape;348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81" name="Google Shape;3481;p22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82" name="Google Shape;348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3" name="Google Shape;348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84" name="Google Shape;3484;p22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85" name="Google Shape;348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6" name="Google Shape;348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87" name="Google Shape;3487;p22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88" name="Google Shape;348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9" name="Google Shape;348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90" name="Google Shape;3490;p22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1" name="Google Shape;349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92" name="Google Shape;349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93" name="Google Shape;3493;p22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4" name="Google Shape;349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95" name="Google Shape;349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496" name="Google Shape;3496;p22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497" name="Google Shape;3497;p22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8" name="Google Shape;349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99" name="Google Shape;349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00" name="Google Shape;3500;p22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1" name="Google Shape;350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02" name="Google Shape;350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03" name="Google Shape;3503;p2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4" name="Google Shape;350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05" name="Google Shape;350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06" name="Google Shape;3506;p22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7" name="Google Shape;350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08" name="Google Shape;350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09" name="Google Shape;3509;p22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0" name="Google Shape;351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1" name="Google Shape;351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12" name="Google Shape;3512;p22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3" name="Google Shape;351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4" name="Google Shape;351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15" name="Google Shape;3515;p22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6" name="Google Shape;351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7" name="Google Shape;351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18" name="Google Shape;3518;p22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9" name="Google Shape;351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20" name="Google Shape;352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1" name="Google Shape;3521;p22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22" name="Google Shape;352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23" name="Google Shape;352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4" name="Google Shape;3524;p22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25" name="Google Shape;352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26" name="Google Shape;352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7" name="Google Shape;3527;p22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28" name="Google Shape;352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29" name="Google Shape;352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30" name="Google Shape;3530;p22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1" name="Google Shape;353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32" name="Google Shape;353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33" name="Google Shape;3533;p2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4" name="Google Shape;353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35" name="Google Shape;353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36" name="Google Shape;3536;p22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7" name="Google Shape;353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38" name="Google Shape;353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39" name="Google Shape;3539;p22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0" name="Google Shape;354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1" name="Google Shape;354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42" name="Google Shape;3542;p22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3" name="Google Shape;354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4" name="Google Shape;354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45" name="Google Shape;3545;p22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6" name="Google Shape;354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7" name="Google Shape;354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48" name="Google Shape;3548;p22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9" name="Google Shape;354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50" name="Google Shape;355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1" name="Google Shape;3551;p22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2" name="Google Shape;355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53" name="Google Shape;355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4" name="Google Shape;3554;p22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5" name="Google Shape;355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56" name="Google Shape;355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7" name="Google Shape;3557;p22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8" name="Google Shape;355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59" name="Google Shape;355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60" name="Google Shape;3560;p22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1" name="Google Shape;356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62" name="Google Shape;356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63" name="Google Shape;3563;p2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4" name="Google Shape;356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65" name="Google Shape;356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66" name="Google Shape;3566;p22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7" name="Google Shape;356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68" name="Google Shape;356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69" name="Google Shape;3569;p22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0" name="Google Shape;357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1" name="Google Shape;357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72" name="Google Shape;3572;p22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3" name="Google Shape;357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4" name="Google Shape;357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75" name="Google Shape;3575;p22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6" name="Google Shape;357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7" name="Google Shape;357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78" name="Google Shape;3578;p22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9" name="Google Shape;357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80" name="Google Shape;358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581" name="Google Shape;3581;p22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582" name="Google Shape;3582;p22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83" name="Google Shape;358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84" name="Google Shape;358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85" name="Google Shape;3585;p22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86" name="Google Shape;358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87" name="Google Shape;358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88" name="Google Shape;3588;p2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89" name="Google Shape;358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90" name="Google Shape;359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91" name="Google Shape;3591;p22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2" name="Google Shape;359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93" name="Google Shape;359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94" name="Google Shape;3594;p22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5" name="Google Shape;359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96" name="Google Shape;359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97" name="Google Shape;3597;p22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8" name="Google Shape;359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99" name="Google Shape;359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00" name="Google Shape;3600;p22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01" name="Google Shape;360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2" name="Google Shape;360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03" name="Google Shape;3603;p22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04" name="Google Shape;360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5" name="Google Shape;360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06" name="Google Shape;3606;p22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07" name="Google Shape;360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8" name="Google Shape;360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09" name="Google Shape;3609;p22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0" name="Google Shape;361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11" name="Google Shape;361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2" name="Google Shape;3612;p22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3" name="Google Shape;361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14" name="Google Shape;361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5" name="Google Shape;3615;p22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6" name="Google Shape;361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17" name="Google Shape;361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8" name="Google Shape;3618;p2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9" name="Google Shape;361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20" name="Google Shape;362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21" name="Google Shape;3621;p22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2" name="Google Shape;362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23" name="Google Shape;362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24" name="Google Shape;3624;p22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5" name="Google Shape;362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26" name="Google Shape;362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27" name="Google Shape;3627;p22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8" name="Google Shape;362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29" name="Google Shape;362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30" name="Google Shape;3630;p22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1" name="Google Shape;363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2" name="Google Shape;363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33" name="Google Shape;3633;p22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4" name="Google Shape;363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5" name="Google Shape;363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36" name="Google Shape;3636;p22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7" name="Google Shape;363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8" name="Google Shape;363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39" name="Google Shape;3639;p22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40" name="Google Shape;364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41" name="Google Shape;364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2" name="Google Shape;3642;p22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43" name="Google Shape;364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44" name="Google Shape;364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5" name="Google Shape;3645;p22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46" name="Google Shape;364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47" name="Google Shape;364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8" name="Google Shape;3648;p2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49" name="Google Shape;364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50" name="Google Shape;365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51" name="Google Shape;3651;p22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2" name="Google Shape;365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53" name="Google Shape;365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54" name="Google Shape;3654;p22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5" name="Google Shape;365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56" name="Google Shape;365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57" name="Google Shape;3657;p22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8" name="Google Shape;365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59" name="Google Shape;365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60" name="Google Shape;3660;p22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61" name="Google Shape;366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2" name="Google Shape;366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63" name="Google Shape;3663;p22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64" name="Google Shape;366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5" name="Google Shape;366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666" name="Google Shape;3666;p22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667" name="Google Shape;3667;p22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68" name="Google Shape;366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9" name="Google Shape;366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0" name="Google Shape;3670;p22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1" name="Google Shape;367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72" name="Google Shape;367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3" name="Google Shape;3673;p2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4" name="Google Shape;367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75" name="Google Shape;367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6" name="Google Shape;3676;p22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7" name="Google Shape;367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78" name="Google Shape;367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9" name="Google Shape;3679;p22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0" name="Google Shape;368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81" name="Google Shape;368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82" name="Google Shape;3682;p22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3" name="Google Shape;368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84" name="Google Shape;368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85" name="Google Shape;3685;p22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6" name="Google Shape;368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87" name="Google Shape;368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88" name="Google Shape;3688;p22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9" name="Google Shape;368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0" name="Google Shape;369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91" name="Google Shape;3691;p22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2" name="Google Shape;369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3" name="Google Shape;369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94" name="Google Shape;3694;p22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5" name="Google Shape;369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6" name="Google Shape;369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97" name="Google Shape;3697;p22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8" name="Google Shape;369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9" name="Google Shape;369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0" name="Google Shape;3700;p22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01" name="Google Shape;370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02" name="Google Shape;370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3" name="Google Shape;3703;p2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04" name="Google Shape;370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05" name="Google Shape;370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6" name="Google Shape;3706;p22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07" name="Google Shape;370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08" name="Google Shape;370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9" name="Google Shape;3709;p22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0" name="Google Shape;371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11" name="Google Shape;371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12" name="Google Shape;3712;p22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3" name="Google Shape;371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14" name="Google Shape;371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15" name="Google Shape;3715;p22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6" name="Google Shape;371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17" name="Google Shape;371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18" name="Google Shape;3718;p22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9" name="Google Shape;371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0" name="Google Shape;372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21" name="Google Shape;3721;p22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22" name="Google Shape;3722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3" name="Google Shape;3723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24" name="Google Shape;3724;p22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25" name="Google Shape;3725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6" name="Google Shape;3726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27" name="Google Shape;3727;p22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28" name="Google Shape;3728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9" name="Google Shape;3729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0" name="Google Shape;3730;p22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1" name="Google Shape;3731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32" name="Google Shape;3732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3" name="Google Shape;3733;p2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4" name="Google Shape;3734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35" name="Google Shape;3735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6" name="Google Shape;3736;p22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7" name="Google Shape;3737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38" name="Google Shape;3738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9" name="Google Shape;3739;p22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0" name="Google Shape;3740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41" name="Google Shape;3741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42" name="Google Shape;3742;p22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3" name="Google Shape;3743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44" name="Google Shape;3744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45" name="Google Shape;3745;p22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6" name="Google Shape;3746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47" name="Google Shape;3747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48" name="Google Shape;3748;p22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9" name="Google Shape;3749;p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50" name="Google Shape;3750;p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3751" name="Google Shape;3751;p22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752" name="Google Shape;3752;p22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3753" name="Google Shape;3753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54" name="Google Shape;3754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55" name="Google Shape;3755;p22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3756" name="Google Shape;3756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57" name="Google Shape;3757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58" name="Google Shape;3758;p22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3759" name="Google Shape;3759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60" name="Google Shape;3760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61" name="Google Shape;3761;p22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3762" name="Google Shape;3762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63" name="Google Shape;3763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64" name="Google Shape;3764;p22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3765" name="Google Shape;3765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66" name="Google Shape;3766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67" name="Google Shape;3767;p22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3768" name="Google Shape;3768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69" name="Google Shape;3769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770" name="Google Shape;3770;p22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3771" name="Google Shape;3771;p22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772" name="Google Shape;3772;p22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773" name="Google Shape;3773;p22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4" name="Google Shape;3774;p22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5" name="Google Shape;3775;p22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6" name="Google Shape;3776;p22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7" name="Google Shape;3777;p22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8" name="Google Shape;3778;p22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79" name="Google Shape;3779;p22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0" name="Google Shape;3780;p22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1" name="Google Shape;3781;p22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2" name="Google Shape;3782;p22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3" name="Google Shape;3783;p22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4" name="Google Shape;3784;p22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85" name="Google Shape;3785;p22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786" name="Google Shape;3786;p22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3787" name="Google Shape;3787;p22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3788" name="Google Shape;3788;p22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3789" name="Google Shape;3789;p22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3790" name="Google Shape;3790;p22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91" name="Google Shape;3791;p22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3792" name="Google Shape;3792;p22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3793" name="Google Shape;3793;p22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94" name="Google Shape;3794;p22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3795" name="Google Shape;3795;p22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3796" name="Google Shape;3796;p22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3797" name="Google Shape;3797;p22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3798" name="Google Shape;3798;p22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99" name="Google Shape;3799;p22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3800" name="Google Shape;3800;p22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1" name="Google Shape;3801;p22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2" name="Google Shape;3802;p22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G-protein coupled receptors</a:t>
            </a:r>
            <a:endParaRPr/>
          </a:p>
        </p:txBody>
      </p:sp>
      <p:sp>
        <p:nvSpPr>
          <p:cNvPr id="3803" name="Google Shape;3803;p22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4" name="Google Shape;3804;p22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5" name="Google Shape;3805;p22"/>
          <p:cNvSpPr txBox="1"/>
          <p:nvPr/>
        </p:nvSpPr>
        <p:spPr>
          <a:xfrm>
            <a:off x="3117676" y="1447800"/>
            <a:ext cx="5393218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When a ligand binds, the receptor changes conformation, allowing G-protein to be activated (GDP is exchanged for GTP)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G-protein dissociates from receptor then subunits from each other.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6" name="Google Shape;3806;p22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7" name="Google Shape;3807;p22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808" name="Google Shape;3808;p22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3809" name="Google Shape;3809;p22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3810" name="Google Shape;3810;p22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3811" name="Google Shape;3811;p22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12" name="Google Shape;3812;p22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3813" name="Google Shape;3813;p22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3814" name="Google Shape;3814;p22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9" name="Shape 3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" name="Google Shape;3820;p2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821" name="Google Shape;3821;p23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3822" name="Google Shape;3822;p2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3823" name="Google Shape;3823;p2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3824" name="Google Shape;3824;p2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3825" name="Google Shape;3825;p2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826" name="Google Shape;3826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27" name="Google Shape;3827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28" name="Google Shape;3828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29" name="Google Shape;3829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0" name="Google Shape;3830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1" name="Google Shape;3831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2" name="Google Shape;3832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3" name="Google Shape;3833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4" name="Google Shape;3834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5" name="Google Shape;3835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6" name="Google Shape;3836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7" name="Google Shape;3837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38" name="Google Shape;3838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39" name="Google Shape;3839;p2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840" name="Google Shape;3840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1" name="Google Shape;3841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2" name="Google Shape;3842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3" name="Google Shape;3843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4" name="Google Shape;3844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5" name="Google Shape;3845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6" name="Google Shape;3846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7" name="Google Shape;3847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8" name="Google Shape;3848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9" name="Google Shape;3849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0" name="Google Shape;3850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1" name="Google Shape;3851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2" name="Google Shape;3852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53" name="Google Shape;3853;p2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854" name="Google Shape;3854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5" name="Google Shape;3855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6" name="Google Shape;3856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7" name="Google Shape;3857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8" name="Google Shape;3858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59" name="Google Shape;3859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0" name="Google Shape;3860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1" name="Google Shape;3861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2" name="Google Shape;3862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3" name="Google Shape;3863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4" name="Google Shape;3864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5" name="Google Shape;3865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66" name="Google Shape;3866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3867" name="Google Shape;3867;p2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68" name="Google Shape;3868;p2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69" name="Google Shape;3869;p2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0" name="Google Shape;3870;p2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1" name="Google Shape;3871;p2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2" name="Google Shape;3872;p2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3" name="Google Shape;3873;p2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4" name="Google Shape;3874;p2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5" name="Google Shape;3875;p2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6" name="Google Shape;3876;p2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7" name="Google Shape;3877;p2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8" name="Google Shape;3878;p2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9" name="Google Shape;3879;p2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0" name="Google Shape;3880;p2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1" name="Google Shape;3881;p2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2" name="Google Shape;3882;p2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3" name="Google Shape;3883;p2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4" name="Google Shape;3884;p2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5" name="Google Shape;3885;p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886" name="Google Shape;3886;p2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3887" name="Google Shape;3887;p2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3888" name="Google Shape;3888;p2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889" name="Google Shape;3889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0" name="Google Shape;3890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1" name="Google Shape;3891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2" name="Google Shape;3892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3" name="Google Shape;3893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4" name="Google Shape;3894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5" name="Google Shape;3895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6" name="Google Shape;3896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7" name="Google Shape;3897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8" name="Google Shape;3898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99" name="Google Shape;3899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0" name="Google Shape;3900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1" name="Google Shape;3901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02" name="Google Shape;3902;p2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903" name="Google Shape;3903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4" name="Google Shape;3904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5" name="Google Shape;3905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6" name="Google Shape;3906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7" name="Google Shape;3907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8" name="Google Shape;3908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9" name="Google Shape;3909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0" name="Google Shape;3910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1" name="Google Shape;3911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2" name="Google Shape;3912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3" name="Google Shape;3913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4" name="Google Shape;3914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5" name="Google Shape;3915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16" name="Google Shape;3916;p2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917" name="Google Shape;3917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8" name="Google Shape;3918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19" name="Google Shape;3919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0" name="Google Shape;3920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1" name="Google Shape;3921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2" name="Google Shape;3922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3" name="Google Shape;3923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4" name="Google Shape;3924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5" name="Google Shape;3925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6" name="Google Shape;3926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7" name="Google Shape;3927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8" name="Google Shape;3928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29" name="Google Shape;3929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30" name="Google Shape;3930;p2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3931" name="Google Shape;3931;p2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2" name="Google Shape;3932;p2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3" name="Google Shape;3933;p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4" name="Google Shape;3934;p2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5" name="Google Shape;3935;p2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6" name="Google Shape;3936;p2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7" name="Google Shape;3937;p2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8" name="Google Shape;3938;p2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9" name="Google Shape;3939;p2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40" name="Google Shape;3940;p2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41" name="Google Shape;3941;p2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42" name="Google Shape;3942;p2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43" name="Google Shape;3943;p2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3944" name="Google Shape;3944;p2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5" name="Google Shape;3945;p2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6" name="Google Shape;3946;p2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7" name="Google Shape;3947;p2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8" name="Google Shape;3948;p2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9" name="Google Shape;3949;p2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950" name="Google Shape;3950;p2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3951" name="Google Shape;3951;p2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2" name="Google Shape;395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53" name="Google Shape;395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54" name="Google Shape;3954;p2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5" name="Google Shape;395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56" name="Google Shape;395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57" name="Google Shape;3957;p2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8" name="Google Shape;395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59" name="Google Shape;395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60" name="Google Shape;3960;p2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61" name="Google Shape;396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2" name="Google Shape;396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63" name="Google Shape;3963;p2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64" name="Google Shape;396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5" name="Google Shape;396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66" name="Google Shape;3966;p2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67" name="Google Shape;396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8" name="Google Shape;396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69" name="Google Shape;3969;p2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0" name="Google Shape;397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71" name="Google Shape;397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2" name="Google Shape;3972;p2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3" name="Google Shape;397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74" name="Google Shape;397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5" name="Google Shape;3975;p2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6" name="Google Shape;397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77" name="Google Shape;397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8" name="Google Shape;3978;p2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9" name="Google Shape;397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80" name="Google Shape;398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81" name="Google Shape;3981;p2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2" name="Google Shape;398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83" name="Google Shape;398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84" name="Google Shape;3984;p2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5" name="Google Shape;398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86" name="Google Shape;398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87" name="Google Shape;3987;p2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8" name="Google Shape;398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89" name="Google Shape;398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90" name="Google Shape;3990;p2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91" name="Google Shape;399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2" name="Google Shape;399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93" name="Google Shape;3993;p2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94" name="Google Shape;399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5" name="Google Shape;399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96" name="Google Shape;3996;p2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97" name="Google Shape;399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8" name="Google Shape;399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99" name="Google Shape;3999;p2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0" name="Google Shape;400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01" name="Google Shape;400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2" name="Google Shape;4002;p2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3" name="Google Shape;400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04" name="Google Shape;400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5" name="Google Shape;4005;p2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6" name="Google Shape;400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07" name="Google Shape;400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8" name="Google Shape;4008;p2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9" name="Google Shape;400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10" name="Google Shape;401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11" name="Google Shape;4011;p2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2" name="Google Shape;401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13" name="Google Shape;401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14" name="Google Shape;4014;p2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5" name="Google Shape;401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16" name="Google Shape;401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17" name="Google Shape;4017;p2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8" name="Google Shape;401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19" name="Google Shape;401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20" name="Google Shape;4020;p2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21" name="Google Shape;402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2" name="Google Shape;402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23" name="Google Shape;4023;p2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24" name="Google Shape;402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5" name="Google Shape;402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26" name="Google Shape;4026;p2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27" name="Google Shape;402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8" name="Google Shape;402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29" name="Google Shape;4029;p2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30" name="Google Shape;403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31" name="Google Shape;403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32" name="Google Shape;4032;p2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33" name="Google Shape;403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34" name="Google Shape;403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035" name="Google Shape;4035;p2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4036" name="Google Shape;4036;p2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37" name="Google Shape;403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38" name="Google Shape;403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39" name="Google Shape;4039;p2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0" name="Google Shape;404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41" name="Google Shape;404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42" name="Google Shape;4042;p2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3" name="Google Shape;404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44" name="Google Shape;404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45" name="Google Shape;4045;p2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6" name="Google Shape;404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47" name="Google Shape;404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48" name="Google Shape;4048;p2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9" name="Google Shape;404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0" name="Google Shape;405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51" name="Google Shape;4051;p2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52" name="Google Shape;405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3" name="Google Shape;405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54" name="Google Shape;4054;p2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55" name="Google Shape;405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6" name="Google Shape;405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57" name="Google Shape;4057;p2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58" name="Google Shape;405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9" name="Google Shape;405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60" name="Google Shape;4060;p2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61" name="Google Shape;406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62" name="Google Shape;406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63" name="Google Shape;4063;p2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64" name="Google Shape;406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65" name="Google Shape;406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66" name="Google Shape;4066;p2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67" name="Google Shape;406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68" name="Google Shape;406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69" name="Google Shape;4069;p2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0" name="Google Shape;407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71" name="Google Shape;407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72" name="Google Shape;4072;p2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3" name="Google Shape;407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74" name="Google Shape;407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75" name="Google Shape;4075;p2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6" name="Google Shape;407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77" name="Google Shape;407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78" name="Google Shape;4078;p2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9" name="Google Shape;407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80" name="Google Shape;408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81" name="Google Shape;4081;p2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82" name="Google Shape;408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83" name="Google Shape;408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84" name="Google Shape;4084;p2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85" name="Google Shape;408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86" name="Google Shape;408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87" name="Google Shape;4087;p2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88" name="Google Shape;408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89" name="Google Shape;408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90" name="Google Shape;4090;p2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91" name="Google Shape;409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92" name="Google Shape;409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93" name="Google Shape;4093;p2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94" name="Google Shape;409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95" name="Google Shape;409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96" name="Google Shape;4096;p2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97" name="Google Shape;409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98" name="Google Shape;409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99" name="Google Shape;4099;p2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0" name="Google Shape;410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01" name="Google Shape;410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02" name="Google Shape;4102;p2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3" name="Google Shape;410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04" name="Google Shape;410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05" name="Google Shape;4105;p2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6" name="Google Shape;410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07" name="Google Shape;410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08" name="Google Shape;4108;p2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9" name="Google Shape;410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10" name="Google Shape;411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11" name="Google Shape;4111;p2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12" name="Google Shape;411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13" name="Google Shape;411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14" name="Google Shape;4114;p2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15" name="Google Shape;411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16" name="Google Shape;411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17" name="Google Shape;4117;p2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18" name="Google Shape;411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19" name="Google Shape;411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120" name="Google Shape;4120;p2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4121" name="Google Shape;4121;p2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22" name="Google Shape;412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23" name="Google Shape;412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24" name="Google Shape;4124;p2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25" name="Google Shape;412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26" name="Google Shape;412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27" name="Google Shape;4127;p2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28" name="Google Shape;412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29" name="Google Shape;412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0" name="Google Shape;4130;p2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31" name="Google Shape;413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32" name="Google Shape;413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3" name="Google Shape;4133;p2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34" name="Google Shape;413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35" name="Google Shape;413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6" name="Google Shape;4136;p2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37" name="Google Shape;413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38" name="Google Shape;413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9" name="Google Shape;4139;p2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0" name="Google Shape;414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41" name="Google Shape;414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42" name="Google Shape;4142;p2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3" name="Google Shape;414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44" name="Google Shape;414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45" name="Google Shape;4145;p2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6" name="Google Shape;414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47" name="Google Shape;414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48" name="Google Shape;4148;p2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9" name="Google Shape;414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0" name="Google Shape;415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51" name="Google Shape;4151;p2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52" name="Google Shape;415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3" name="Google Shape;415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54" name="Google Shape;4154;p2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55" name="Google Shape;415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6" name="Google Shape;415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57" name="Google Shape;4157;p2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58" name="Google Shape;415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9" name="Google Shape;415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0" name="Google Shape;4160;p2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1" name="Google Shape;416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62" name="Google Shape;416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3" name="Google Shape;4163;p2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4" name="Google Shape;416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65" name="Google Shape;416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6" name="Google Shape;4166;p2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7" name="Google Shape;416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68" name="Google Shape;416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9" name="Google Shape;4169;p2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0" name="Google Shape;417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71" name="Google Shape;417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72" name="Google Shape;4172;p2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3" name="Google Shape;417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74" name="Google Shape;417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75" name="Google Shape;4175;p2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6" name="Google Shape;417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77" name="Google Shape;417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78" name="Google Shape;4178;p2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9" name="Google Shape;417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0" name="Google Shape;418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81" name="Google Shape;4181;p2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2" name="Google Shape;418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3" name="Google Shape;418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84" name="Google Shape;4184;p2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5" name="Google Shape;418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6" name="Google Shape;418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87" name="Google Shape;4187;p2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8" name="Google Shape;418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9" name="Google Shape;418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0" name="Google Shape;4190;p2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91" name="Google Shape;419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92" name="Google Shape;419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3" name="Google Shape;4193;p2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94" name="Google Shape;419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95" name="Google Shape;419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6" name="Google Shape;4196;p2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97" name="Google Shape;419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98" name="Google Shape;419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9" name="Google Shape;4199;p2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0" name="Google Shape;420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01" name="Google Shape;420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02" name="Google Shape;4202;p2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3" name="Google Shape;420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04" name="Google Shape;420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205" name="Google Shape;4205;p2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206" name="Google Shape;4206;p2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7" name="Google Shape;420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08" name="Google Shape;420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09" name="Google Shape;4209;p2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0" name="Google Shape;421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1" name="Google Shape;421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12" name="Google Shape;4212;p2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3" name="Google Shape;421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4" name="Google Shape;421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15" name="Google Shape;4215;p2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6" name="Google Shape;421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7" name="Google Shape;421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18" name="Google Shape;4218;p2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9" name="Google Shape;421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20" name="Google Shape;422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1" name="Google Shape;4221;p2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2" name="Google Shape;422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23" name="Google Shape;422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4" name="Google Shape;4224;p2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5" name="Google Shape;422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26" name="Google Shape;422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7" name="Google Shape;4227;p2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8" name="Google Shape;422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29" name="Google Shape;422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30" name="Google Shape;4230;p2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1" name="Google Shape;423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32" name="Google Shape;423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33" name="Google Shape;4233;p2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4" name="Google Shape;423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35" name="Google Shape;423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36" name="Google Shape;4236;p2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7" name="Google Shape;423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38" name="Google Shape;423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39" name="Google Shape;4239;p2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0" name="Google Shape;424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1" name="Google Shape;424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42" name="Google Shape;4242;p2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3" name="Google Shape;424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4" name="Google Shape;424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45" name="Google Shape;4245;p2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6" name="Google Shape;424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7" name="Google Shape;424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48" name="Google Shape;4248;p2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9" name="Google Shape;424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50" name="Google Shape;425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1" name="Google Shape;4251;p2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52" name="Google Shape;425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53" name="Google Shape;425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4" name="Google Shape;4254;p2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55" name="Google Shape;425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56" name="Google Shape;425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7" name="Google Shape;4257;p2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58" name="Google Shape;425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59" name="Google Shape;425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60" name="Google Shape;4260;p2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1" name="Google Shape;4261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62" name="Google Shape;4262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63" name="Google Shape;4263;p2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4" name="Google Shape;4264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65" name="Google Shape;4265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66" name="Google Shape;4266;p2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7" name="Google Shape;4267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68" name="Google Shape;4268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69" name="Google Shape;4269;p2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0" name="Google Shape;4270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1" name="Google Shape;4271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72" name="Google Shape;4272;p2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3" name="Google Shape;4273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4" name="Google Shape;4274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75" name="Google Shape;4275;p2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6" name="Google Shape;4276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7" name="Google Shape;4277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78" name="Google Shape;4278;p2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9" name="Google Shape;4279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80" name="Google Shape;4280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1" name="Google Shape;4281;p2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2" name="Google Shape;4282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83" name="Google Shape;4283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4" name="Google Shape;4284;p2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5" name="Google Shape;4285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86" name="Google Shape;4286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7" name="Google Shape;4287;p2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8" name="Google Shape;4288;p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89" name="Google Shape;4289;p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4290" name="Google Shape;4290;p23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291" name="Google Shape;4291;p23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292" name="Google Shape;4292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293" name="Google Shape;4293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294" name="Google Shape;4294;p23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295" name="Google Shape;4295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296" name="Google Shape;4296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297" name="Google Shape;4297;p23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298" name="Google Shape;4298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299" name="Google Shape;4299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300" name="Google Shape;4300;p23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301" name="Google Shape;4301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02" name="Google Shape;4302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303" name="Google Shape;4303;p23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304" name="Google Shape;4304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05" name="Google Shape;4305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306" name="Google Shape;4306;p23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307" name="Google Shape;4307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08" name="Google Shape;4308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309" name="Google Shape;4309;p23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310" name="Google Shape;4310;p2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11" name="Google Shape;4311;p2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312" name="Google Shape;4312;p23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3" name="Google Shape;4313;p23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4" name="Google Shape;4314;p23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5" name="Google Shape;4315;p23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6" name="Google Shape;4316;p23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7" name="Google Shape;4317;p23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8" name="Google Shape;4318;p23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9" name="Google Shape;4319;p23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20" name="Google Shape;4320;p23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21" name="Google Shape;4321;p23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22" name="Google Shape;4322;p23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23" name="Google Shape;4323;p23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24" name="Google Shape;4324;p23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325" name="Google Shape;4325;p23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4326" name="Google Shape;4326;p23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4327" name="Google Shape;4327;p23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4328" name="Google Shape;4328;p23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4329" name="Google Shape;4329;p23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30" name="Google Shape;4330;p23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4331" name="Google Shape;4331;p23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4332" name="Google Shape;4332;p23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33" name="Google Shape;4333;p23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4334" name="Google Shape;4334;p23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4335" name="Google Shape;4335;p23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4336" name="Google Shape;4336;p23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4337" name="Google Shape;4337;p23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38" name="Google Shape;4338;p23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4339" name="Google Shape;4339;p23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40" name="Google Shape;4340;p23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41" name="Google Shape;4341;p23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cAMP pathway</a:t>
            </a:r>
            <a:endParaRPr/>
          </a:p>
        </p:txBody>
      </p:sp>
      <p:sp>
        <p:nvSpPr>
          <p:cNvPr id="4342" name="Google Shape;4342;p23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43" name="Google Shape;4343;p23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44" name="Google Shape;4344;p23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45" name="Google Shape;4345;p23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346" name="Google Shape;4346;p23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4347" name="Google Shape;4347;p23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4348" name="Google Shape;4348;p23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4349" name="Google Shape;4349;p23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50" name="Google Shape;4350;p23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4351" name="Google Shape;4351;p23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4352" name="Google Shape;4352;p23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353" name="Google Shape;4353;p23"/>
          <p:cNvSpPr txBox="1"/>
          <p:nvPr/>
        </p:nvSpPr>
        <p:spPr>
          <a:xfrm>
            <a:off x="3507802" y="1371600"/>
            <a:ext cx="50936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Gαs binds to Adenylate Cyclase (AC) and stimulates cAMP synthesis from ATP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Gαi/o binds to AC and inhibits cAMP synthesis</a:t>
            </a:r>
            <a:endParaRPr sz="2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354" name="Google Shape;4354;p23"/>
          <p:cNvGrpSpPr/>
          <p:nvPr/>
        </p:nvGrpSpPr>
        <p:grpSpPr>
          <a:xfrm>
            <a:off x="4953000" y="3325091"/>
            <a:ext cx="1378336" cy="1940482"/>
            <a:chOff x="5347855" y="3325091"/>
            <a:chExt cx="1378336" cy="1940482"/>
          </a:xfrm>
        </p:grpSpPr>
        <p:sp>
          <p:nvSpPr>
            <p:cNvPr id="4355" name="Google Shape;4355;p23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56" name="Google Shape;4356;p23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 b="1" sz="24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357" name="Google Shape;4357;p23"/>
          <p:cNvGrpSpPr/>
          <p:nvPr/>
        </p:nvGrpSpPr>
        <p:grpSpPr>
          <a:xfrm>
            <a:off x="4953000" y="3317318"/>
            <a:ext cx="1378336" cy="1940482"/>
            <a:chOff x="5347855" y="3325091"/>
            <a:chExt cx="1378336" cy="1940482"/>
          </a:xfrm>
        </p:grpSpPr>
        <p:sp>
          <p:nvSpPr>
            <p:cNvPr id="4358" name="Google Shape;4358;p23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59" name="Google Shape;4359;p23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 b="1" sz="24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360" name="Google Shape;4360;p23"/>
          <p:cNvSpPr txBox="1"/>
          <p:nvPr/>
        </p:nvSpPr>
        <p:spPr>
          <a:xfrm>
            <a:off x="4655019" y="5562600"/>
            <a:ext cx="10789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ATP</a:t>
            </a:r>
            <a:endParaRPr b="1" sz="2400">
              <a:solidFill>
                <a:srgbClr val="FF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61" name="Google Shape;4361;p23"/>
          <p:cNvSpPr txBox="1"/>
          <p:nvPr/>
        </p:nvSpPr>
        <p:spPr>
          <a:xfrm>
            <a:off x="5181600" y="4495800"/>
            <a:ext cx="11750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cAMP</a:t>
            </a:r>
            <a:endParaRPr b="1" sz="2400">
              <a:solidFill>
                <a:srgbClr val="FF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6" name="Shape 4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7" name="Google Shape;4367;p2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368" name="Google Shape;4368;p24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369" name="Google Shape;4369;p24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4370" name="Google Shape;4370;p24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4371" name="Google Shape;4371;p24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4372" name="Google Shape;4372;p24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373" name="Google Shape;4373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4" name="Google Shape;4374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5" name="Google Shape;4375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6" name="Google Shape;4376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7" name="Google Shape;4377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8" name="Google Shape;4378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79" name="Google Shape;4379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0" name="Google Shape;4380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1" name="Google Shape;4381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2" name="Google Shape;4382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3" name="Google Shape;4383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4" name="Google Shape;4384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5" name="Google Shape;4385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86" name="Google Shape;4386;p24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387" name="Google Shape;4387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8" name="Google Shape;4388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89" name="Google Shape;4389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0" name="Google Shape;4390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1" name="Google Shape;4391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2" name="Google Shape;4392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3" name="Google Shape;4393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4" name="Google Shape;4394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5" name="Google Shape;4395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6" name="Google Shape;4396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7" name="Google Shape;4397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8" name="Google Shape;4398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9" name="Google Shape;4399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00" name="Google Shape;4400;p24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401" name="Google Shape;4401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2" name="Google Shape;4402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3" name="Google Shape;4403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4" name="Google Shape;4404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5" name="Google Shape;4405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6" name="Google Shape;4406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7" name="Google Shape;4407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8" name="Google Shape;4408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09" name="Google Shape;4409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10" name="Google Shape;4410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11" name="Google Shape;4411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12" name="Google Shape;4412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13" name="Google Shape;4413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4414" name="Google Shape;4414;p24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5" name="Google Shape;4415;p24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6" name="Google Shape;4416;p24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7" name="Google Shape;4417;p24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8" name="Google Shape;4418;p24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9" name="Google Shape;4419;p24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0" name="Google Shape;4420;p24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1" name="Google Shape;4421;p24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2" name="Google Shape;4422;p24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3" name="Google Shape;4423;p2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4" name="Google Shape;4424;p24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5" name="Google Shape;4425;p24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6" name="Google Shape;4426;p24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7" name="Google Shape;4427;p24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8" name="Google Shape;4428;p24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9" name="Google Shape;4429;p24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30" name="Google Shape;4430;p24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31" name="Google Shape;4431;p24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32" name="Google Shape;4432;p24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433" name="Google Shape;4433;p24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4434" name="Google Shape;4434;p2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4435" name="Google Shape;4435;p24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436" name="Google Shape;4436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37" name="Google Shape;4437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38" name="Google Shape;4438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39" name="Google Shape;4439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0" name="Google Shape;4440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1" name="Google Shape;4441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2" name="Google Shape;4442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3" name="Google Shape;4443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4" name="Google Shape;4444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5" name="Google Shape;4445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6" name="Google Shape;4446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7" name="Google Shape;4447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48" name="Google Shape;4448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49" name="Google Shape;4449;p24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450" name="Google Shape;4450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1" name="Google Shape;4451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2" name="Google Shape;4452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3" name="Google Shape;4453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4" name="Google Shape;4454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5" name="Google Shape;4455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6" name="Google Shape;4456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7" name="Google Shape;4457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8" name="Google Shape;4458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9" name="Google Shape;4459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0" name="Google Shape;4460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1" name="Google Shape;4461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2" name="Google Shape;4462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63" name="Google Shape;4463;p2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464" name="Google Shape;4464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5" name="Google Shape;4465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6" name="Google Shape;4466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7" name="Google Shape;4467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8" name="Google Shape;4468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69" name="Google Shape;4469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0" name="Google Shape;4470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1" name="Google Shape;4471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2" name="Google Shape;4472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3" name="Google Shape;4473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4" name="Google Shape;4474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5" name="Google Shape;4475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6" name="Google Shape;4476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77" name="Google Shape;4477;p24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478" name="Google Shape;4478;p2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79" name="Google Shape;4479;p2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0" name="Google Shape;4480;p2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1" name="Google Shape;4481;p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2" name="Google Shape;4482;p2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3" name="Google Shape;4483;p2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4" name="Google Shape;4484;p2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5" name="Google Shape;4485;p2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6" name="Google Shape;4486;p2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7" name="Google Shape;4487;p2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8" name="Google Shape;4488;p2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9" name="Google Shape;4489;p2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90" name="Google Shape;4490;p2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4491" name="Google Shape;4491;p24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92" name="Google Shape;4492;p2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93" name="Google Shape;4493;p24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94" name="Google Shape;4494;p24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95" name="Google Shape;4495;p24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96" name="Google Shape;4496;p24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497" name="Google Shape;4497;p24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4498" name="Google Shape;4498;p2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99" name="Google Shape;449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00" name="Google Shape;450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01" name="Google Shape;4501;p2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2" name="Google Shape;450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03" name="Google Shape;450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04" name="Google Shape;4504;p2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5" name="Google Shape;450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06" name="Google Shape;450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07" name="Google Shape;4507;p2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8" name="Google Shape;450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09" name="Google Shape;450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10" name="Google Shape;4510;p2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11" name="Google Shape;451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2" name="Google Shape;451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13" name="Google Shape;4513;p2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14" name="Google Shape;451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5" name="Google Shape;451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16" name="Google Shape;4516;p2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17" name="Google Shape;451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8" name="Google Shape;451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19" name="Google Shape;4519;p2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0" name="Google Shape;452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21" name="Google Shape;452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2" name="Google Shape;4522;p2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3" name="Google Shape;452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24" name="Google Shape;452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5" name="Google Shape;4525;p2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6" name="Google Shape;452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27" name="Google Shape;452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8" name="Google Shape;4528;p2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9" name="Google Shape;452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30" name="Google Shape;453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31" name="Google Shape;4531;p2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2" name="Google Shape;453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33" name="Google Shape;453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34" name="Google Shape;4534;p2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5" name="Google Shape;453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36" name="Google Shape;453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37" name="Google Shape;4537;p2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8" name="Google Shape;453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39" name="Google Shape;453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40" name="Google Shape;4540;p2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1" name="Google Shape;454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2" name="Google Shape;454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43" name="Google Shape;4543;p2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4" name="Google Shape;454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5" name="Google Shape;454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46" name="Google Shape;4546;p2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7" name="Google Shape;454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8" name="Google Shape;454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49" name="Google Shape;4549;p2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50" name="Google Shape;455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51" name="Google Shape;455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2" name="Google Shape;4552;p2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53" name="Google Shape;455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54" name="Google Shape;455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5" name="Google Shape;4555;p2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56" name="Google Shape;455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57" name="Google Shape;455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8" name="Google Shape;4558;p2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59" name="Google Shape;455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60" name="Google Shape;456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61" name="Google Shape;4561;p2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2" name="Google Shape;456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63" name="Google Shape;456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64" name="Google Shape;4564;p2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5" name="Google Shape;456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66" name="Google Shape;456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67" name="Google Shape;4567;p2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8" name="Google Shape;456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69" name="Google Shape;456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70" name="Google Shape;4570;p2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71" name="Google Shape;457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2" name="Google Shape;457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73" name="Google Shape;4573;p2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74" name="Google Shape;457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5" name="Google Shape;457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76" name="Google Shape;4576;p2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77" name="Google Shape;457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8" name="Google Shape;457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79" name="Google Shape;4579;p2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0" name="Google Shape;458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81" name="Google Shape;458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582" name="Google Shape;4582;p24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4583" name="Google Shape;4583;p2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4" name="Google Shape;458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85" name="Google Shape;458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86" name="Google Shape;4586;p2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7" name="Google Shape;458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88" name="Google Shape;458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89" name="Google Shape;4589;p2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0" name="Google Shape;459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91" name="Google Shape;459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92" name="Google Shape;4592;p2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3" name="Google Shape;459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94" name="Google Shape;459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95" name="Google Shape;4595;p2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6" name="Google Shape;459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97" name="Google Shape;459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98" name="Google Shape;4598;p2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9" name="Google Shape;459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0" name="Google Shape;460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01" name="Google Shape;4601;p2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2" name="Google Shape;460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3" name="Google Shape;460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04" name="Google Shape;4604;p2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5" name="Google Shape;460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6" name="Google Shape;460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07" name="Google Shape;4607;p2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8" name="Google Shape;460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9" name="Google Shape;460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0" name="Google Shape;4610;p2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11" name="Google Shape;461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12" name="Google Shape;461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3" name="Google Shape;4613;p2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14" name="Google Shape;461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15" name="Google Shape;461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6" name="Google Shape;4616;p2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17" name="Google Shape;461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18" name="Google Shape;461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9" name="Google Shape;4619;p2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0" name="Google Shape;462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21" name="Google Shape;462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22" name="Google Shape;4622;p2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3" name="Google Shape;462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24" name="Google Shape;462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25" name="Google Shape;4625;p2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6" name="Google Shape;462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27" name="Google Shape;462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28" name="Google Shape;4628;p2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9" name="Google Shape;462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0" name="Google Shape;463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31" name="Google Shape;4631;p2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32" name="Google Shape;463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3" name="Google Shape;463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34" name="Google Shape;4634;p2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35" name="Google Shape;463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6" name="Google Shape;463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37" name="Google Shape;4637;p2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38" name="Google Shape;463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9" name="Google Shape;463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0" name="Google Shape;4640;p2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1" name="Google Shape;464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42" name="Google Shape;464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3" name="Google Shape;4643;p2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4" name="Google Shape;464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45" name="Google Shape;464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6" name="Google Shape;4646;p2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7" name="Google Shape;464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48" name="Google Shape;464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9" name="Google Shape;4649;p2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0" name="Google Shape;465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51" name="Google Shape;465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52" name="Google Shape;4652;p2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3" name="Google Shape;465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54" name="Google Shape;465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55" name="Google Shape;4655;p2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6" name="Google Shape;465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57" name="Google Shape;465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58" name="Google Shape;4658;p2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9" name="Google Shape;465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0" name="Google Shape;466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61" name="Google Shape;4661;p2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2" name="Google Shape;466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3" name="Google Shape;466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64" name="Google Shape;4664;p2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5" name="Google Shape;466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6" name="Google Shape;466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667" name="Google Shape;4667;p24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4668" name="Google Shape;4668;p2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9" name="Google Shape;466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70" name="Google Shape;467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1" name="Google Shape;4671;p2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72" name="Google Shape;467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73" name="Google Shape;467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4" name="Google Shape;4674;p2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75" name="Google Shape;467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76" name="Google Shape;467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7" name="Google Shape;4677;p2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78" name="Google Shape;467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79" name="Google Shape;467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80" name="Google Shape;4680;p2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1" name="Google Shape;468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82" name="Google Shape;468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83" name="Google Shape;4683;p2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4" name="Google Shape;468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85" name="Google Shape;468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86" name="Google Shape;4686;p2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7" name="Google Shape;468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88" name="Google Shape;468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89" name="Google Shape;4689;p2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0" name="Google Shape;469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1" name="Google Shape;469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92" name="Google Shape;4692;p2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3" name="Google Shape;469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4" name="Google Shape;469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95" name="Google Shape;4695;p2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6" name="Google Shape;469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7" name="Google Shape;469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98" name="Google Shape;4698;p2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9" name="Google Shape;469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00" name="Google Shape;470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1" name="Google Shape;4701;p2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2" name="Google Shape;470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03" name="Google Shape;470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4" name="Google Shape;4704;p2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5" name="Google Shape;470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06" name="Google Shape;470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7" name="Google Shape;4707;p2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8" name="Google Shape;470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09" name="Google Shape;470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10" name="Google Shape;4710;p2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1" name="Google Shape;471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12" name="Google Shape;471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13" name="Google Shape;4713;p2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4" name="Google Shape;471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15" name="Google Shape;471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16" name="Google Shape;4716;p2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7" name="Google Shape;471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18" name="Google Shape;471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19" name="Google Shape;4719;p2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0" name="Google Shape;472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1" name="Google Shape;472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22" name="Google Shape;4722;p2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3" name="Google Shape;472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4" name="Google Shape;472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25" name="Google Shape;4725;p2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6" name="Google Shape;472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7" name="Google Shape;472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28" name="Google Shape;4728;p2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9" name="Google Shape;472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30" name="Google Shape;473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1" name="Google Shape;4731;p2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32" name="Google Shape;473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33" name="Google Shape;473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4" name="Google Shape;4734;p2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35" name="Google Shape;473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36" name="Google Shape;473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7" name="Google Shape;4737;p2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38" name="Google Shape;473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39" name="Google Shape;473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40" name="Google Shape;4740;p2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1" name="Google Shape;474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42" name="Google Shape;474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43" name="Google Shape;4743;p2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4" name="Google Shape;474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45" name="Google Shape;474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46" name="Google Shape;4746;p2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7" name="Google Shape;474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48" name="Google Shape;474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49" name="Google Shape;4749;p2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50" name="Google Shape;475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1" name="Google Shape;475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752" name="Google Shape;4752;p24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753" name="Google Shape;4753;p2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54" name="Google Shape;475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5" name="Google Shape;475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56" name="Google Shape;4756;p2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57" name="Google Shape;475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8" name="Google Shape;475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59" name="Google Shape;4759;p2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0" name="Google Shape;476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61" name="Google Shape;476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2" name="Google Shape;4762;p2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3" name="Google Shape;476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64" name="Google Shape;476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5" name="Google Shape;4765;p2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6" name="Google Shape;476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67" name="Google Shape;476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8" name="Google Shape;4768;p2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9" name="Google Shape;476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70" name="Google Shape;477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71" name="Google Shape;4771;p2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2" name="Google Shape;477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73" name="Google Shape;477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74" name="Google Shape;4774;p2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5" name="Google Shape;477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76" name="Google Shape;477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77" name="Google Shape;4777;p2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8" name="Google Shape;477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79" name="Google Shape;477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80" name="Google Shape;4780;p2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81" name="Google Shape;478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2" name="Google Shape;478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83" name="Google Shape;4783;p2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84" name="Google Shape;478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5" name="Google Shape;478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86" name="Google Shape;4786;p2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87" name="Google Shape;478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8" name="Google Shape;478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89" name="Google Shape;4789;p2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0" name="Google Shape;479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91" name="Google Shape;479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2" name="Google Shape;4792;p2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3" name="Google Shape;479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94" name="Google Shape;479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5" name="Google Shape;4795;p2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6" name="Google Shape;479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97" name="Google Shape;479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8" name="Google Shape;4798;p2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9" name="Google Shape;479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00" name="Google Shape;480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01" name="Google Shape;4801;p2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2" name="Google Shape;480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03" name="Google Shape;480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04" name="Google Shape;4804;p2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5" name="Google Shape;480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06" name="Google Shape;480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07" name="Google Shape;4807;p2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8" name="Google Shape;4808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09" name="Google Shape;4809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10" name="Google Shape;4810;p2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11" name="Google Shape;4811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2" name="Google Shape;4812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13" name="Google Shape;4813;p2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14" name="Google Shape;4814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5" name="Google Shape;4815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16" name="Google Shape;4816;p2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17" name="Google Shape;4817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8" name="Google Shape;4818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19" name="Google Shape;4819;p2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0" name="Google Shape;4820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21" name="Google Shape;4821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2" name="Google Shape;4822;p2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3" name="Google Shape;4823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24" name="Google Shape;4824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5" name="Google Shape;4825;p2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6" name="Google Shape;4826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27" name="Google Shape;4827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8" name="Google Shape;4828;p2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9" name="Google Shape;4829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30" name="Google Shape;4830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31" name="Google Shape;4831;p2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2" name="Google Shape;4832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33" name="Google Shape;4833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34" name="Google Shape;4834;p2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5" name="Google Shape;4835;p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36" name="Google Shape;4836;p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4837" name="Google Shape;4837;p24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838" name="Google Shape;4838;p24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839" name="Google Shape;4839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40" name="Google Shape;4840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41" name="Google Shape;4841;p24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842" name="Google Shape;4842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43" name="Google Shape;4843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44" name="Google Shape;4844;p24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845" name="Google Shape;4845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46" name="Google Shape;4846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47" name="Google Shape;4847;p24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848" name="Google Shape;4848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49" name="Google Shape;4849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50" name="Google Shape;4850;p24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851" name="Google Shape;4851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52" name="Google Shape;4852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53" name="Google Shape;4853;p24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854" name="Google Shape;4854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55" name="Google Shape;4855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856" name="Google Shape;4856;p24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857" name="Google Shape;4857;p2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858" name="Google Shape;4858;p2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859" name="Google Shape;4859;p24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0" name="Google Shape;4860;p24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1" name="Google Shape;4861;p24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2" name="Google Shape;4862;p24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3" name="Google Shape;4863;p24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4" name="Google Shape;4864;p24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5" name="Google Shape;4865;p24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6" name="Google Shape;4866;p24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7" name="Google Shape;4867;p24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8" name="Google Shape;4868;p24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69" name="Google Shape;4869;p24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70" name="Google Shape;4870;p24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71" name="Google Shape;4871;p24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872" name="Google Shape;4872;p24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4873" name="Google Shape;4873;p24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4874" name="Google Shape;4874;p24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4875" name="Google Shape;4875;p24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4876" name="Google Shape;4876;p24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77" name="Google Shape;4877;p24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4878" name="Google Shape;4878;p24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4879" name="Google Shape;4879;p24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880" name="Google Shape;4880;p24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4881" name="Google Shape;4881;p24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4882" name="Google Shape;4882;p24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4883" name="Google Shape;4883;p24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4884" name="Google Shape;4884;p24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885" name="Google Shape;4885;p24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4886" name="Google Shape;4886;p24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87" name="Google Shape;4887;p24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88" name="Google Shape;4888;p24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Phosphatidylinositol pathway</a:t>
            </a:r>
            <a:endParaRPr/>
          </a:p>
        </p:txBody>
      </p:sp>
      <p:sp>
        <p:nvSpPr>
          <p:cNvPr id="4889" name="Google Shape;4889;p24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90" name="Google Shape;4890;p24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91" name="Google Shape;4891;p24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892" name="Google Shape;4892;p24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4893" name="Google Shape;4893;p24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4894" name="Google Shape;4894;p24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4895" name="Google Shape;4895;p24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96" name="Google Shape;4896;p24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4897" name="Google Shape;4897;p24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4898" name="Google Shape;4898;p24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899" name="Google Shape;4899;p24"/>
          <p:cNvSpPr txBox="1"/>
          <p:nvPr/>
        </p:nvSpPr>
        <p:spPr>
          <a:xfrm>
            <a:off x="3507802" y="1371600"/>
            <a:ext cx="5093687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Gαq/11 binds to Phospholipase C (PLC) and catalyzes the cleavage of phosphatidylinositol 4,5-biphosphate (PIP2) into the second messengers inositol (1,4,5) trisphosphate (IP3) and diacylglycerol (DAG).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900" name="Google Shape;4900;p24"/>
          <p:cNvGrpSpPr/>
          <p:nvPr/>
        </p:nvGrpSpPr>
        <p:grpSpPr>
          <a:xfrm>
            <a:off x="5044195" y="4188250"/>
            <a:ext cx="1356605" cy="1374516"/>
            <a:chOff x="5044195" y="4267201"/>
            <a:chExt cx="1356605" cy="1374516"/>
          </a:xfrm>
        </p:grpSpPr>
        <p:sp>
          <p:nvSpPr>
            <p:cNvPr id="4901" name="Google Shape;4901;p24"/>
            <p:cNvSpPr/>
            <p:nvPr/>
          </p:nvSpPr>
          <p:spPr>
            <a:xfrm rot="-4071692">
              <a:off x="5190390" y="4438652"/>
              <a:ext cx="1064215" cy="1031614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rgbClr val="CC009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902" name="Google Shape;4902;p24"/>
            <p:cNvSpPr txBox="1"/>
            <p:nvPr/>
          </p:nvSpPr>
          <p:spPr>
            <a:xfrm>
              <a:off x="5385131" y="4876800"/>
              <a:ext cx="83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accent3"/>
                  </a:solidFill>
                  <a:latin typeface="Gill Sans"/>
                  <a:ea typeface="Gill Sans"/>
                  <a:cs typeface="Gill Sans"/>
                  <a:sym typeface="Gill Sans"/>
                </a:rPr>
                <a:t>PLC</a:t>
              </a:r>
              <a:endParaRPr b="1" sz="1800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4903" name="Google Shape;4903;p24"/>
          <p:cNvGrpSpPr/>
          <p:nvPr/>
        </p:nvGrpSpPr>
        <p:grpSpPr>
          <a:xfrm>
            <a:off x="5054290" y="4188250"/>
            <a:ext cx="1356605" cy="1374516"/>
            <a:chOff x="5740090" y="4188250"/>
            <a:chExt cx="1356605" cy="1374516"/>
          </a:xfrm>
        </p:grpSpPr>
        <p:sp>
          <p:nvSpPr>
            <p:cNvPr id="4904" name="Google Shape;4904;p24"/>
            <p:cNvSpPr/>
            <p:nvPr/>
          </p:nvSpPr>
          <p:spPr>
            <a:xfrm rot="-4071692">
              <a:off x="5886285" y="4359701"/>
              <a:ext cx="1064215" cy="1031614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rgbClr val="CC009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905" name="Google Shape;4905;p24"/>
            <p:cNvSpPr txBox="1"/>
            <p:nvPr/>
          </p:nvSpPr>
          <p:spPr>
            <a:xfrm>
              <a:off x="6081026" y="4797849"/>
              <a:ext cx="83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accent3"/>
                  </a:solidFill>
                  <a:latin typeface="Gill Sans"/>
                  <a:ea typeface="Gill Sans"/>
                  <a:cs typeface="Gill Sans"/>
                  <a:sym typeface="Gill Sans"/>
                </a:rPr>
                <a:t>PLC</a:t>
              </a:r>
              <a:endParaRPr b="1" sz="1800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906" name="Google Shape;4906;p24"/>
          <p:cNvSpPr/>
          <p:nvPr/>
        </p:nvSpPr>
        <p:spPr>
          <a:xfrm>
            <a:off x="7204364" y="4225636"/>
            <a:ext cx="277091" cy="775855"/>
          </a:xfrm>
          <a:custGeom>
            <a:rect b="b" l="l" r="r" t="t"/>
            <a:pathLst>
              <a:path extrusionOk="0" h="775855" w="277091">
                <a:moveTo>
                  <a:pt x="0" y="0"/>
                </a:moveTo>
                <a:lnTo>
                  <a:pt x="13854" y="235528"/>
                </a:lnTo>
                <a:lnTo>
                  <a:pt x="152400" y="484909"/>
                </a:lnTo>
                <a:lnTo>
                  <a:pt x="152400" y="775855"/>
                </a:lnTo>
                <a:lnTo>
                  <a:pt x="152400" y="471055"/>
                </a:lnTo>
                <a:lnTo>
                  <a:pt x="277091" y="249382"/>
                </a:lnTo>
                <a:lnTo>
                  <a:pt x="277091" y="27709"/>
                </a:lnTo>
              </a:path>
            </a:pathLst>
          </a:custGeom>
          <a:noFill/>
          <a:ln cap="flat" cmpd="sng" w="381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07" name="Google Shape;4907;p24"/>
          <p:cNvSpPr txBox="1"/>
          <p:nvPr/>
        </p:nvSpPr>
        <p:spPr>
          <a:xfrm>
            <a:off x="7622481" y="4038600"/>
            <a:ext cx="8357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75FA"/>
                </a:solidFill>
                <a:latin typeface="Gill Sans"/>
                <a:ea typeface="Gill Sans"/>
                <a:cs typeface="Gill Sans"/>
                <a:sym typeface="Gill Sans"/>
              </a:rPr>
              <a:t>DAG</a:t>
            </a:r>
            <a:endParaRPr b="1" sz="1800">
              <a:solidFill>
                <a:srgbClr val="5B75FA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08" name="Google Shape;4908;p24"/>
          <p:cNvSpPr txBox="1"/>
          <p:nvPr/>
        </p:nvSpPr>
        <p:spPr>
          <a:xfrm>
            <a:off x="8162038" y="4848999"/>
            <a:ext cx="8357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75FA"/>
                </a:solidFill>
                <a:latin typeface="Gill Sans"/>
                <a:ea typeface="Gill Sans"/>
                <a:cs typeface="Gill Sans"/>
                <a:sym typeface="Gill Sans"/>
              </a:rPr>
              <a:t>IP3</a:t>
            </a:r>
            <a:endParaRPr b="1" sz="1800">
              <a:solidFill>
                <a:srgbClr val="5B75FA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09" name="Google Shape;4909;p24"/>
          <p:cNvSpPr txBox="1"/>
          <p:nvPr/>
        </p:nvSpPr>
        <p:spPr>
          <a:xfrm>
            <a:off x="6934200" y="3810000"/>
            <a:ext cx="93010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5DFFF"/>
                </a:solidFill>
                <a:latin typeface="Gill Sans"/>
                <a:ea typeface="Gill Sans"/>
                <a:cs typeface="Gill Sans"/>
                <a:sym typeface="Gill Sans"/>
              </a:rPr>
              <a:t>PIP2</a:t>
            </a:r>
            <a:endParaRPr b="1" sz="2400">
              <a:solidFill>
                <a:srgbClr val="35D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910" name="Google Shape;4910;p24"/>
          <p:cNvGrpSpPr/>
          <p:nvPr/>
        </p:nvGrpSpPr>
        <p:grpSpPr>
          <a:xfrm>
            <a:off x="7219912" y="4800598"/>
            <a:ext cx="1504499" cy="1061836"/>
            <a:chOff x="7219910" y="4800600"/>
            <a:chExt cx="1609766" cy="1181100"/>
          </a:xfrm>
        </p:grpSpPr>
        <p:grpSp>
          <p:nvGrpSpPr>
            <p:cNvPr id="4911" name="Google Shape;4911;p24"/>
            <p:cNvGrpSpPr/>
            <p:nvPr/>
          </p:nvGrpSpPr>
          <p:grpSpPr>
            <a:xfrm>
              <a:off x="7239000" y="4800600"/>
              <a:ext cx="1375246" cy="1181100"/>
              <a:chOff x="7239000" y="4800600"/>
              <a:chExt cx="1375246" cy="1181100"/>
            </a:xfrm>
          </p:grpSpPr>
          <p:sp>
            <p:nvSpPr>
              <p:cNvPr id="4912" name="Google Shape;4912;p24"/>
              <p:cNvSpPr/>
              <p:nvPr/>
            </p:nvSpPr>
            <p:spPr>
              <a:xfrm>
                <a:off x="7239000" y="50292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13" name="Google Shape;4913;p24"/>
              <p:cNvSpPr/>
              <p:nvPr/>
            </p:nvSpPr>
            <p:spPr>
              <a:xfrm>
                <a:off x="7391400" y="5410200"/>
                <a:ext cx="666795" cy="571500"/>
              </a:xfrm>
              <a:prstGeom prst="hexagon">
                <a:avLst>
                  <a:gd fmla="val 25000" name="adj"/>
                  <a:gd fmla="val 115470" name="vf"/>
                </a:avLst>
              </a:prstGeom>
              <a:solidFill>
                <a:srgbClr val="81D31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cxnSp>
            <p:nvCxnSpPr>
              <p:cNvPr id="4914" name="Google Shape;4914;p24"/>
              <p:cNvCxnSpPr>
                <a:stCxn id="4913" idx="3"/>
              </p:cNvCxnSpPr>
              <p:nvPr/>
            </p:nvCxnSpPr>
            <p:spPr>
              <a:xfrm rot="10800000">
                <a:off x="7384500" y="5351850"/>
                <a:ext cx="6900" cy="3441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cxnSp>
            <p:nvCxnSpPr>
              <p:cNvPr id="4915" name="Google Shape;4915;p24"/>
              <p:cNvCxnSpPr/>
              <p:nvPr/>
            </p:nvCxnSpPr>
            <p:spPr>
              <a:xfrm rot="10800000">
                <a:off x="7917767" y="5065953"/>
                <a:ext cx="7033" cy="344247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sp>
            <p:nvSpPr>
              <p:cNvPr id="4916" name="Google Shape;4916;p24"/>
              <p:cNvSpPr/>
              <p:nvPr/>
            </p:nvSpPr>
            <p:spPr>
              <a:xfrm>
                <a:off x="7788019" y="48006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cxnSp>
            <p:nvCxnSpPr>
              <p:cNvPr id="4917" name="Google Shape;4917;p24"/>
              <p:cNvCxnSpPr/>
              <p:nvPr/>
            </p:nvCxnSpPr>
            <p:spPr>
              <a:xfrm rot="5580000">
                <a:off x="8194448" y="5545570"/>
                <a:ext cx="7311" cy="33114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sp>
            <p:nvSpPr>
              <p:cNvPr id="4918" name="Google Shape;4918;p24"/>
              <p:cNvSpPr/>
              <p:nvPr/>
            </p:nvSpPr>
            <p:spPr>
              <a:xfrm>
                <a:off x="8325065" y="5580462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4919" name="Google Shape;4919;p24"/>
            <p:cNvSpPr txBox="1"/>
            <p:nvPr/>
          </p:nvSpPr>
          <p:spPr>
            <a:xfrm>
              <a:off x="7219910" y="5001491"/>
              <a:ext cx="5524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920" name="Google Shape;4920;p24"/>
            <p:cNvSpPr txBox="1"/>
            <p:nvPr/>
          </p:nvSpPr>
          <p:spPr>
            <a:xfrm>
              <a:off x="7772400" y="4812268"/>
              <a:ext cx="5524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921" name="Google Shape;4921;p24"/>
            <p:cNvSpPr txBox="1"/>
            <p:nvPr/>
          </p:nvSpPr>
          <p:spPr>
            <a:xfrm>
              <a:off x="8277186" y="5548279"/>
              <a:ext cx="552490" cy="410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 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922" name="Google Shape;4922;p24"/>
          <p:cNvSpPr txBox="1"/>
          <p:nvPr/>
        </p:nvSpPr>
        <p:spPr>
          <a:xfrm>
            <a:off x="5861799" y="6378150"/>
            <a:ext cx="28503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sarcoplasmic reticulum…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3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7" name="Shape 4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8" name="Google Shape;4928;p2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6 Major classes of these</a:t>
            </a:r>
            <a:endParaRPr/>
          </a:p>
        </p:txBody>
      </p:sp>
      <p:sp>
        <p:nvSpPr>
          <p:cNvPr id="4929" name="Google Shape;4929;p2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A (or 1) (Rhodopsin-like)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B (or 2) (Secretin receptor family)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C (or 3) (Metabotropic glutamate/pheromone)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D (or 4) (Fungal mating pheromone receptors)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E (or 5) (Cyclic AMP receptors)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F (or 6) (Frizzled/Smoothened)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4" name="Shape 4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" name="Google Shape;4935;p26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936" name="Google Shape;4936;p26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937" name="Google Shape;4937;p26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4938" name="Google Shape;4938;p2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4939" name="Google Shape;4939;p26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4940" name="Google Shape;4940;p26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941" name="Google Shape;4941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2" name="Google Shape;4942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3" name="Google Shape;4943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4" name="Google Shape;4944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5" name="Google Shape;4945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6" name="Google Shape;4946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7" name="Google Shape;4947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8" name="Google Shape;4948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9" name="Google Shape;4949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0" name="Google Shape;4950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1" name="Google Shape;4951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2" name="Google Shape;4952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3" name="Google Shape;4953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54" name="Google Shape;4954;p2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955" name="Google Shape;4955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6" name="Google Shape;4956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7" name="Google Shape;4957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8" name="Google Shape;4958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59" name="Google Shape;4959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0" name="Google Shape;4960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1" name="Google Shape;4961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2" name="Google Shape;4962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3" name="Google Shape;4963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4" name="Google Shape;4964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5" name="Google Shape;4965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6" name="Google Shape;4966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7" name="Google Shape;4967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68" name="Google Shape;4968;p26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4969" name="Google Shape;4969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0" name="Google Shape;4970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1" name="Google Shape;4971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2" name="Google Shape;4972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3" name="Google Shape;4973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4" name="Google Shape;4974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5" name="Google Shape;4975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6" name="Google Shape;4976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7" name="Google Shape;4977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8" name="Google Shape;4978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9" name="Google Shape;4979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80" name="Google Shape;4980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81" name="Google Shape;4981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4982" name="Google Shape;4982;p26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3" name="Google Shape;4983;p2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4" name="Google Shape;4984;p26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5" name="Google Shape;4985;p26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6" name="Google Shape;4986;p26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7" name="Google Shape;4987;p26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8" name="Google Shape;4988;p26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9" name="Google Shape;4989;p26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0" name="Google Shape;4990;p26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1" name="Google Shape;4991;p26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2" name="Google Shape;4992;p26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3" name="Google Shape;4993;p2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4" name="Google Shape;4994;p26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5" name="Google Shape;4995;p26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6" name="Google Shape;4996;p26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7" name="Google Shape;4997;p26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8" name="Google Shape;4998;p26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9" name="Google Shape;4999;p26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00" name="Google Shape;5000;p26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001" name="Google Shape;5001;p26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5002" name="Google Shape;5002;p26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5003" name="Google Shape;5003;p26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004" name="Google Shape;5004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5" name="Google Shape;5005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6" name="Google Shape;5006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7" name="Google Shape;5007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8" name="Google Shape;5008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9" name="Google Shape;5009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0" name="Google Shape;5010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1" name="Google Shape;5011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2" name="Google Shape;5012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3" name="Google Shape;5013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4" name="Google Shape;5014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5" name="Google Shape;5015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6" name="Google Shape;5016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17" name="Google Shape;5017;p26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018" name="Google Shape;5018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19" name="Google Shape;5019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0" name="Google Shape;5020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1" name="Google Shape;5021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2" name="Google Shape;5022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3" name="Google Shape;5023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4" name="Google Shape;5024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5" name="Google Shape;5025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6" name="Google Shape;5026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7" name="Google Shape;5027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8" name="Google Shape;5028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9" name="Google Shape;5029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0" name="Google Shape;5030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31" name="Google Shape;5031;p26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032" name="Google Shape;5032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3" name="Google Shape;5033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4" name="Google Shape;5034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5" name="Google Shape;5035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6" name="Google Shape;5036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7" name="Google Shape;5037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8" name="Google Shape;5038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9" name="Google Shape;5039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0" name="Google Shape;5040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1" name="Google Shape;5041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2" name="Google Shape;5042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3" name="Google Shape;5043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4" name="Google Shape;5044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45" name="Google Shape;5045;p26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046" name="Google Shape;5046;p2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7" name="Google Shape;5047;p2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8" name="Google Shape;5048;p2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49" name="Google Shape;5049;p2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0" name="Google Shape;5050;p2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1" name="Google Shape;5051;p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2" name="Google Shape;5052;p2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3" name="Google Shape;5053;p2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4" name="Google Shape;5054;p2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5" name="Google Shape;5055;p2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6" name="Google Shape;5056;p2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7" name="Google Shape;5057;p2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58" name="Google Shape;5058;p2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5059" name="Google Shape;5059;p26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60" name="Google Shape;5060;p26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61" name="Google Shape;5061;p26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62" name="Google Shape;5062;p2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63" name="Google Shape;5063;p26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64" name="Google Shape;5064;p26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065" name="Google Shape;5065;p26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5066" name="Google Shape;5066;p2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067" name="Google Shape;506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68" name="Google Shape;506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69" name="Google Shape;5069;p2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070" name="Google Shape;507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71" name="Google Shape;507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2" name="Google Shape;5072;p2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73" name="Google Shape;507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74" name="Google Shape;507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5" name="Google Shape;5075;p2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76" name="Google Shape;507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77" name="Google Shape;507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8" name="Google Shape;5078;p2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79" name="Google Shape;507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80" name="Google Shape;508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81" name="Google Shape;5081;p2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2" name="Google Shape;508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83" name="Google Shape;508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84" name="Google Shape;5084;p2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5" name="Google Shape;508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86" name="Google Shape;508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87" name="Google Shape;5087;p2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8" name="Google Shape;508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89" name="Google Shape;508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90" name="Google Shape;5090;p2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91" name="Google Shape;509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2" name="Google Shape;509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93" name="Google Shape;5093;p2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94" name="Google Shape;509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5" name="Google Shape;509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96" name="Google Shape;5096;p2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97" name="Google Shape;509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8" name="Google Shape;509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99" name="Google Shape;5099;p2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00" name="Google Shape;510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01" name="Google Shape;510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2" name="Google Shape;5102;p2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03" name="Google Shape;510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04" name="Google Shape;510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5" name="Google Shape;5105;p2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06" name="Google Shape;510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07" name="Google Shape;510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8" name="Google Shape;5108;p2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09" name="Google Shape;510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10" name="Google Shape;511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11" name="Google Shape;5111;p2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2" name="Google Shape;511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13" name="Google Shape;511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14" name="Google Shape;5114;p2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5" name="Google Shape;511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16" name="Google Shape;511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17" name="Google Shape;5117;p2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8" name="Google Shape;511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19" name="Google Shape;511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20" name="Google Shape;5120;p2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21" name="Google Shape;512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2" name="Google Shape;512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23" name="Google Shape;5123;p2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24" name="Google Shape;512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5" name="Google Shape;512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26" name="Google Shape;5126;p2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27" name="Google Shape;512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8" name="Google Shape;512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29" name="Google Shape;5129;p2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30" name="Google Shape;513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31" name="Google Shape;513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2" name="Google Shape;5132;p2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33" name="Google Shape;513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34" name="Google Shape;513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5" name="Google Shape;5135;p2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36" name="Google Shape;513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37" name="Google Shape;513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8" name="Google Shape;5138;p2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39" name="Google Shape;513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40" name="Google Shape;514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41" name="Google Shape;5141;p2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2" name="Google Shape;514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43" name="Google Shape;514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44" name="Google Shape;5144;p2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5" name="Google Shape;514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46" name="Google Shape;514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47" name="Google Shape;5147;p2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8" name="Google Shape;514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49" name="Google Shape;514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150" name="Google Shape;5150;p26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5151" name="Google Shape;5151;p2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52" name="Google Shape;515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3" name="Google Shape;515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54" name="Google Shape;5154;p2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55" name="Google Shape;515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6" name="Google Shape;515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57" name="Google Shape;5157;p2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58" name="Google Shape;515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9" name="Google Shape;515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0" name="Google Shape;5160;p2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61" name="Google Shape;516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62" name="Google Shape;516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3" name="Google Shape;5163;p2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64" name="Google Shape;516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65" name="Google Shape;516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6" name="Google Shape;5166;p2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67" name="Google Shape;516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68" name="Google Shape;516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9" name="Google Shape;5169;p2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0" name="Google Shape;517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71" name="Google Shape;517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72" name="Google Shape;5172;p2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3" name="Google Shape;517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74" name="Google Shape;517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75" name="Google Shape;5175;p2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6" name="Google Shape;517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77" name="Google Shape;517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78" name="Google Shape;5178;p2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9" name="Google Shape;517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0" name="Google Shape;518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81" name="Google Shape;5181;p2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82" name="Google Shape;518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3" name="Google Shape;518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84" name="Google Shape;5184;p2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85" name="Google Shape;518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6" name="Google Shape;518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87" name="Google Shape;5187;p2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88" name="Google Shape;518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9" name="Google Shape;518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0" name="Google Shape;5190;p2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91" name="Google Shape;519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92" name="Google Shape;519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3" name="Google Shape;5193;p2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94" name="Google Shape;519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95" name="Google Shape;519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6" name="Google Shape;5196;p2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97" name="Google Shape;519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98" name="Google Shape;519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9" name="Google Shape;5199;p2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0" name="Google Shape;520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01" name="Google Shape;520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02" name="Google Shape;5202;p2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3" name="Google Shape;520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04" name="Google Shape;520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05" name="Google Shape;5205;p2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6" name="Google Shape;520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07" name="Google Shape;520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08" name="Google Shape;5208;p2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9" name="Google Shape;520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0" name="Google Shape;521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11" name="Google Shape;5211;p2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12" name="Google Shape;521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3" name="Google Shape;521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14" name="Google Shape;5214;p2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15" name="Google Shape;521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6" name="Google Shape;521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17" name="Google Shape;5217;p2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18" name="Google Shape;521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9" name="Google Shape;521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0" name="Google Shape;5220;p2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21" name="Google Shape;522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22" name="Google Shape;522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3" name="Google Shape;5223;p2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24" name="Google Shape;522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25" name="Google Shape;522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6" name="Google Shape;5226;p2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27" name="Google Shape;522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28" name="Google Shape;522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9" name="Google Shape;5229;p2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0" name="Google Shape;523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31" name="Google Shape;523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32" name="Google Shape;5232;p2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3" name="Google Shape;523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34" name="Google Shape;523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235" name="Google Shape;5235;p26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5236" name="Google Shape;5236;p2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7" name="Google Shape;523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38" name="Google Shape;523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39" name="Google Shape;5239;p2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0" name="Google Shape;524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1" name="Google Shape;524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42" name="Google Shape;5242;p2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3" name="Google Shape;524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4" name="Google Shape;524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45" name="Google Shape;5245;p2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6" name="Google Shape;524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7" name="Google Shape;524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48" name="Google Shape;5248;p2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9" name="Google Shape;524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50" name="Google Shape;525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1" name="Google Shape;5251;p2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52" name="Google Shape;525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53" name="Google Shape;525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4" name="Google Shape;5254;p2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55" name="Google Shape;525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56" name="Google Shape;525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7" name="Google Shape;5257;p2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58" name="Google Shape;525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59" name="Google Shape;525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60" name="Google Shape;5260;p2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1" name="Google Shape;526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62" name="Google Shape;526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63" name="Google Shape;5263;p2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4" name="Google Shape;526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65" name="Google Shape;526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66" name="Google Shape;5266;p2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7" name="Google Shape;526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68" name="Google Shape;526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69" name="Google Shape;5269;p2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0" name="Google Shape;527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1" name="Google Shape;527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72" name="Google Shape;5272;p2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3" name="Google Shape;527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4" name="Google Shape;527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75" name="Google Shape;5275;p2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6" name="Google Shape;527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7" name="Google Shape;527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78" name="Google Shape;5278;p2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9" name="Google Shape;527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80" name="Google Shape;528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1" name="Google Shape;5281;p2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82" name="Google Shape;528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83" name="Google Shape;528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4" name="Google Shape;5284;p2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85" name="Google Shape;528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86" name="Google Shape;528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7" name="Google Shape;5287;p2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88" name="Google Shape;528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89" name="Google Shape;528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90" name="Google Shape;5290;p2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1" name="Google Shape;529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92" name="Google Shape;529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93" name="Google Shape;5293;p2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4" name="Google Shape;529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95" name="Google Shape;529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96" name="Google Shape;5296;p2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7" name="Google Shape;529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98" name="Google Shape;529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99" name="Google Shape;5299;p2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0" name="Google Shape;530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1" name="Google Shape;530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02" name="Google Shape;5302;p2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3" name="Google Shape;530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4" name="Google Shape;530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05" name="Google Shape;5305;p2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6" name="Google Shape;530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7" name="Google Shape;530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08" name="Google Shape;5308;p2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9" name="Google Shape;530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10" name="Google Shape;531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1" name="Google Shape;5311;p2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12" name="Google Shape;531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13" name="Google Shape;531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4" name="Google Shape;5314;p2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15" name="Google Shape;531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16" name="Google Shape;531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7" name="Google Shape;5317;p2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18" name="Google Shape;531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19" name="Google Shape;531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320" name="Google Shape;5320;p26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5321" name="Google Shape;5321;p2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2" name="Google Shape;532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23" name="Google Shape;532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24" name="Google Shape;5324;p2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5" name="Google Shape;532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26" name="Google Shape;532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27" name="Google Shape;5327;p2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8" name="Google Shape;532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29" name="Google Shape;532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30" name="Google Shape;5330;p2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31" name="Google Shape;533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2" name="Google Shape;533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33" name="Google Shape;5333;p2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34" name="Google Shape;533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5" name="Google Shape;533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36" name="Google Shape;5336;p2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37" name="Google Shape;533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8" name="Google Shape;533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39" name="Google Shape;5339;p2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40" name="Google Shape;534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41" name="Google Shape;534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2" name="Google Shape;5342;p2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343" name="Google Shape;534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44" name="Google Shape;534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5" name="Google Shape;5345;p2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46" name="Google Shape;534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47" name="Google Shape;534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8" name="Google Shape;5348;p2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49" name="Google Shape;534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50" name="Google Shape;535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51" name="Google Shape;5351;p2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2" name="Google Shape;535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53" name="Google Shape;535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54" name="Google Shape;5354;p2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5" name="Google Shape;535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56" name="Google Shape;535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57" name="Google Shape;5357;p2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8" name="Google Shape;535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59" name="Google Shape;535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60" name="Google Shape;5360;p2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61" name="Google Shape;536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2" name="Google Shape;536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63" name="Google Shape;5363;p2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64" name="Google Shape;536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5" name="Google Shape;536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66" name="Google Shape;5366;p2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67" name="Google Shape;536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8" name="Google Shape;536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69" name="Google Shape;5369;p2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70" name="Google Shape;537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71" name="Google Shape;537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2" name="Google Shape;5372;p2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73" name="Google Shape;537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74" name="Google Shape;537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5" name="Google Shape;5375;p2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76" name="Google Shape;5376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77" name="Google Shape;5377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8" name="Google Shape;5378;p2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79" name="Google Shape;5379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80" name="Google Shape;5380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81" name="Google Shape;5381;p2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2" name="Google Shape;5382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83" name="Google Shape;5383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84" name="Google Shape;5384;p2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5" name="Google Shape;5385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86" name="Google Shape;5386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87" name="Google Shape;5387;p2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8" name="Google Shape;5388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89" name="Google Shape;5389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90" name="Google Shape;5390;p2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91" name="Google Shape;5391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2" name="Google Shape;5392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93" name="Google Shape;5393;p2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94" name="Google Shape;5394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5" name="Google Shape;5395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96" name="Google Shape;5396;p2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97" name="Google Shape;5397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8" name="Google Shape;5398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99" name="Google Shape;5399;p2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00" name="Google Shape;5400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01" name="Google Shape;5401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02" name="Google Shape;5402;p2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03" name="Google Shape;5403;p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04" name="Google Shape;5404;p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5405" name="Google Shape;5405;p2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Receptor tyrosine kinase</a:t>
            </a:r>
            <a:endParaRPr/>
          </a:p>
        </p:txBody>
      </p:sp>
      <p:grpSp>
        <p:nvGrpSpPr>
          <p:cNvPr id="5406" name="Google Shape;5406;p26"/>
          <p:cNvGrpSpPr/>
          <p:nvPr/>
        </p:nvGrpSpPr>
        <p:grpSpPr>
          <a:xfrm>
            <a:off x="1468129" y="3259396"/>
            <a:ext cx="478592" cy="2303204"/>
            <a:chOff x="898968" y="3238614"/>
            <a:chExt cx="478592" cy="2303204"/>
          </a:xfrm>
        </p:grpSpPr>
        <p:grpSp>
          <p:nvGrpSpPr>
            <p:cNvPr id="5407" name="Google Shape;5407;p26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</p:grpSpPr>
          <p:sp>
            <p:nvSpPr>
              <p:cNvPr id="5408" name="Google Shape;5408;p26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5409" name="Google Shape;5409;p26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5410" name="Google Shape;5410;p26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11" name="Google Shape;5411;p26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12" name="Google Shape;5412;p26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13" name="Google Shape;5413;p26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14" name="Google Shape;5414;p26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sp>
          <p:nvSpPr>
            <p:cNvPr id="5415" name="Google Shape;5415;p26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16" name="Google Shape;5416;p26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17" name="Google Shape;5417;p26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18" name="Google Shape;5418;p26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419" name="Google Shape;5419;p26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5420" name="Google Shape;5420;p26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</p:grpSpPr>
          <p:sp>
            <p:nvSpPr>
              <p:cNvPr id="5421" name="Google Shape;5421;p26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2" name="Google Shape;5422;p26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3" name="Google Shape;5423;p26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4" name="Google Shape;5424;p26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5" name="Google Shape;5425;p26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6" name="Google Shape;5426;p26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5427" name="Google Shape;5427;p2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28" name="Google Shape;5428;p26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29" name="Google Shape;5429;p26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30" name="Google Shape;5430;p26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5431" name="Google Shape;5431;p26"/>
          <p:cNvSpPr txBox="1"/>
          <p:nvPr/>
        </p:nvSpPr>
        <p:spPr>
          <a:xfrm>
            <a:off x="4053709" y="1524000"/>
            <a:ext cx="356304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Two inactive monomers contain tyrosine (Tyr) residues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Ligand binding to the monomers leads to dimer formation</a:t>
            </a:r>
            <a:endParaRPr sz="2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32" name="Google Shape;5432;p26"/>
          <p:cNvSpPr/>
          <p:nvPr/>
        </p:nvSpPr>
        <p:spPr>
          <a:xfrm>
            <a:off x="162232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33" name="Google Shape;5433;p26"/>
          <p:cNvSpPr/>
          <p:nvPr/>
        </p:nvSpPr>
        <p:spPr>
          <a:xfrm>
            <a:off x="223431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434" name="Google Shape;5434;p26"/>
          <p:cNvGrpSpPr/>
          <p:nvPr/>
        </p:nvGrpSpPr>
        <p:grpSpPr>
          <a:xfrm>
            <a:off x="1426408" y="3259396"/>
            <a:ext cx="478592" cy="2303204"/>
            <a:chOff x="898968" y="3238614"/>
            <a:chExt cx="478592" cy="2303204"/>
          </a:xfrm>
        </p:grpSpPr>
        <p:grpSp>
          <p:nvGrpSpPr>
            <p:cNvPr id="5435" name="Google Shape;5435;p26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</p:grpSpPr>
          <p:sp>
            <p:nvSpPr>
              <p:cNvPr id="5436" name="Google Shape;5436;p26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5437" name="Google Shape;5437;p26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5438" name="Google Shape;5438;p26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39" name="Google Shape;5439;p26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40" name="Google Shape;5440;p26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41" name="Google Shape;5441;p26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42" name="Google Shape;5442;p26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sp>
          <p:nvSpPr>
            <p:cNvPr id="5443" name="Google Shape;5443;p26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44" name="Google Shape;5444;p26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45" name="Google Shape;5445;p26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46" name="Google Shape;5446;p26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447" name="Google Shape;5447;p26"/>
          <p:cNvGrpSpPr/>
          <p:nvPr/>
        </p:nvGrpSpPr>
        <p:grpSpPr>
          <a:xfrm>
            <a:off x="1447800" y="3124200"/>
            <a:ext cx="478592" cy="2438400"/>
            <a:chOff x="1752600" y="3124200"/>
            <a:chExt cx="478592" cy="2438400"/>
          </a:xfrm>
        </p:grpSpPr>
        <p:grpSp>
          <p:nvGrpSpPr>
            <p:cNvPr id="5448" name="Google Shape;5448;p26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5449" name="Google Shape;5449;p26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</p:grpSpPr>
            <p:sp>
              <p:nvSpPr>
                <p:cNvPr id="5450" name="Google Shape;5450;p26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rect b="b" l="l" r="r" t="t"/>
                  <a:pathLst>
                    <a:path extrusionOk="0" h="872836" w="180109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grpSp>
              <p:nvGrpSpPr>
                <p:cNvPr id="5451" name="Google Shape;5451;p26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</p:grpSpPr>
              <p:sp>
                <p:nvSpPr>
                  <p:cNvPr id="5452" name="Google Shape;5452;p26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>
                      <a:gd fmla="val 25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453" name="Google Shape;5453;p26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454" name="Google Shape;5454;p26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455" name="Google Shape;5455;p26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456" name="Google Shape;5456;p26"/>
                  <p:cNvSpPr/>
                  <p:nvPr/>
                </p:nvSpPr>
                <p:spPr>
                  <a:xfrm rot="-5400000">
                    <a:off x="6808267" y="3212147"/>
                    <a:ext cx="342786" cy="395720"/>
                  </a:xfrm>
                  <a:prstGeom prst="moon">
                    <a:avLst>
                      <a:gd fmla="val 50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</p:grpSp>
          </p:grpSp>
          <p:sp>
            <p:nvSpPr>
              <p:cNvPr id="5457" name="Google Shape;5457;p26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58" name="Google Shape;5458;p26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59" name="Google Shape;5459;p26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60" name="Google Shape;5460;p26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5461" name="Google Shape;5461;p26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5462" name="Google Shape;5462;p26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7" name="Shape 5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" name="Google Shape;5468;p2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469" name="Google Shape;5469;p27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5470" name="Google Shape;5470;p27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5471" name="Google Shape;5471;p27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5472" name="Google Shape;5472;p27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5473" name="Google Shape;5473;p27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474" name="Google Shape;5474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75" name="Google Shape;5475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76" name="Google Shape;5476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77" name="Google Shape;5477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78" name="Google Shape;5478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79" name="Google Shape;5479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0" name="Google Shape;5480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1" name="Google Shape;5481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2" name="Google Shape;5482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3" name="Google Shape;5483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4" name="Google Shape;5484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5" name="Google Shape;5485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6" name="Google Shape;5486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87" name="Google Shape;5487;p27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488" name="Google Shape;5488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9" name="Google Shape;5489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0" name="Google Shape;5490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1" name="Google Shape;5491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2" name="Google Shape;5492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3" name="Google Shape;5493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4" name="Google Shape;5494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5" name="Google Shape;5495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6" name="Google Shape;5496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7" name="Google Shape;5497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8" name="Google Shape;5498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99" name="Google Shape;5499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0" name="Google Shape;5500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01" name="Google Shape;5501;p27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502" name="Google Shape;5502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3" name="Google Shape;5503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4" name="Google Shape;5504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5" name="Google Shape;5505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6" name="Google Shape;5506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7" name="Google Shape;5507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8" name="Google Shape;5508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09" name="Google Shape;5509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0" name="Google Shape;5510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1" name="Google Shape;5511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2" name="Google Shape;5512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3" name="Google Shape;5513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4" name="Google Shape;5514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5515" name="Google Shape;5515;p27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16" name="Google Shape;5516;p27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17" name="Google Shape;5517;p2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18" name="Google Shape;5518;p27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19" name="Google Shape;5519;p27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0" name="Google Shape;5520;p27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1" name="Google Shape;5521;p27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2" name="Google Shape;5522;p27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3" name="Google Shape;5523;p27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4" name="Google Shape;5524;p27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5" name="Google Shape;5525;p27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6" name="Google Shape;5526;p27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7" name="Google Shape;5527;p2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8" name="Google Shape;5528;p27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29" name="Google Shape;5529;p27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30" name="Google Shape;5530;p27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31" name="Google Shape;5531;p27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32" name="Google Shape;5532;p27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33" name="Google Shape;5533;p27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534" name="Google Shape;5534;p27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5535" name="Google Shape;5535;p27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5536" name="Google Shape;5536;p27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537" name="Google Shape;5537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38" name="Google Shape;5538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39" name="Google Shape;5539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0" name="Google Shape;5540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1" name="Google Shape;5541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2" name="Google Shape;5542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3" name="Google Shape;5543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4" name="Google Shape;5544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5" name="Google Shape;5545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6" name="Google Shape;5546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7" name="Google Shape;5547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8" name="Google Shape;5548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9" name="Google Shape;5549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50" name="Google Shape;5550;p27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551" name="Google Shape;5551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2" name="Google Shape;5552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3" name="Google Shape;5553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4" name="Google Shape;5554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5" name="Google Shape;5555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6" name="Google Shape;5556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7" name="Google Shape;5557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8" name="Google Shape;5558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59" name="Google Shape;5559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0" name="Google Shape;5560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1" name="Google Shape;5561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2" name="Google Shape;5562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3" name="Google Shape;5563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64" name="Google Shape;5564;p27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565" name="Google Shape;5565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6" name="Google Shape;5566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7" name="Google Shape;5567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8" name="Google Shape;5568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69" name="Google Shape;5569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0" name="Google Shape;5570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1" name="Google Shape;5571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2" name="Google Shape;5572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3" name="Google Shape;5573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4" name="Google Shape;5574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5" name="Google Shape;5575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6" name="Google Shape;5576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7" name="Google Shape;5577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78" name="Google Shape;5578;p27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5579" name="Google Shape;5579;p2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0" name="Google Shape;5580;p2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1" name="Google Shape;5581;p2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2" name="Google Shape;5582;p2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3" name="Google Shape;5583;p2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4" name="Google Shape;5584;p2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5" name="Google Shape;5585;p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6" name="Google Shape;5586;p2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7" name="Google Shape;5587;p2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8" name="Google Shape;5588;p2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89" name="Google Shape;5589;p2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90" name="Google Shape;5590;p2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91" name="Google Shape;5591;p2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5592" name="Google Shape;5592;p27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3" name="Google Shape;5593;p27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4" name="Google Shape;5594;p27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5" name="Google Shape;5595;p27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6" name="Google Shape;5596;p2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7" name="Google Shape;5597;p27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598" name="Google Shape;5598;p27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5599" name="Google Shape;5599;p2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00" name="Google Shape;560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1" name="Google Shape;560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02" name="Google Shape;5602;p2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03" name="Google Shape;560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4" name="Google Shape;560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05" name="Google Shape;5605;p2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06" name="Google Shape;560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7" name="Google Shape;560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08" name="Google Shape;5608;p2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09" name="Google Shape;560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10" name="Google Shape;561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1" name="Google Shape;5611;p2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12" name="Google Shape;561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13" name="Google Shape;561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4" name="Google Shape;5614;p2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15" name="Google Shape;561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16" name="Google Shape;561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7" name="Google Shape;5617;p2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18" name="Google Shape;561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19" name="Google Shape;561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20" name="Google Shape;5620;p2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1" name="Google Shape;562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22" name="Google Shape;562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23" name="Google Shape;5623;p2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4" name="Google Shape;562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25" name="Google Shape;562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26" name="Google Shape;5626;p2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7" name="Google Shape;562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28" name="Google Shape;562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29" name="Google Shape;5629;p2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30" name="Google Shape;563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1" name="Google Shape;563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32" name="Google Shape;5632;p2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33" name="Google Shape;563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4" name="Google Shape;563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35" name="Google Shape;5635;p2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36" name="Google Shape;563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7" name="Google Shape;563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38" name="Google Shape;5638;p2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39" name="Google Shape;563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40" name="Google Shape;564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1" name="Google Shape;5641;p2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42" name="Google Shape;564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43" name="Google Shape;564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4" name="Google Shape;5644;p2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45" name="Google Shape;564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46" name="Google Shape;564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7" name="Google Shape;5647;p2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48" name="Google Shape;564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49" name="Google Shape;564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50" name="Google Shape;5650;p2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1" name="Google Shape;565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52" name="Google Shape;565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53" name="Google Shape;5653;p2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4" name="Google Shape;565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55" name="Google Shape;565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56" name="Google Shape;5656;p2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7" name="Google Shape;565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58" name="Google Shape;565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59" name="Google Shape;5659;p2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60" name="Google Shape;566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1" name="Google Shape;566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62" name="Google Shape;5662;p2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63" name="Google Shape;566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4" name="Google Shape;566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65" name="Google Shape;5665;p2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66" name="Google Shape;566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7" name="Google Shape;566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68" name="Google Shape;5668;p2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69" name="Google Shape;566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70" name="Google Shape;567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1" name="Google Shape;5671;p2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72" name="Google Shape;567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73" name="Google Shape;567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4" name="Google Shape;5674;p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75" name="Google Shape;567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76" name="Google Shape;567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7" name="Google Shape;5677;p2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78" name="Google Shape;567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79" name="Google Shape;567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80" name="Google Shape;5680;p2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1" name="Google Shape;568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82" name="Google Shape;568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683" name="Google Shape;5683;p27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5684" name="Google Shape;5684;p2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5" name="Google Shape;568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86" name="Google Shape;568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87" name="Google Shape;5687;p2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8" name="Google Shape;568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89" name="Google Shape;568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90" name="Google Shape;5690;p2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91" name="Google Shape;569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2" name="Google Shape;569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93" name="Google Shape;5693;p2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94" name="Google Shape;569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5" name="Google Shape;569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96" name="Google Shape;5696;p2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97" name="Google Shape;569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8" name="Google Shape;569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99" name="Google Shape;5699;p2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00" name="Google Shape;570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01" name="Google Shape;570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2" name="Google Shape;5702;p2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03" name="Google Shape;570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04" name="Google Shape;570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5" name="Google Shape;5705;p2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706" name="Google Shape;570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07" name="Google Shape;570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8" name="Google Shape;5708;p2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09" name="Google Shape;570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10" name="Google Shape;571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11" name="Google Shape;5711;p2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2" name="Google Shape;571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13" name="Google Shape;571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14" name="Google Shape;5714;p2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5" name="Google Shape;571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16" name="Google Shape;571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17" name="Google Shape;5717;p2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8" name="Google Shape;571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19" name="Google Shape;571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20" name="Google Shape;5720;p2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721" name="Google Shape;572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2" name="Google Shape;572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23" name="Google Shape;5723;p2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24" name="Google Shape;572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5" name="Google Shape;572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26" name="Google Shape;5726;p2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27" name="Google Shape;572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8" name="Google Shape;572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29" name="Google Shape;5729;p2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30" name="Google Shape;573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31" name="Google Shape;573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2" name="Google Shape;5732;p2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33" name="Google Shape;573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34" name="Google Shape;573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5" name="Google Shape;5735;p2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36" name="Google Shape;573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37" name="Google Shape;573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8" name="Google Shape;5738;p2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39" name="Google Shape;573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40" name="Google Shape;574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41" name="Google Shape;5741;p2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2" name="Google Shape;574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43" name="Google Shape;574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44" name="Google Shape;5744;p2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5" name="Google Shape;574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46" name="Google Shape;574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47" name="Google Shape;5747;p2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8" name="Google Shape;574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49" name="Google Shape;574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50" name="Google Shape;5750;p2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51" name="Google Shape;575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2" name="Google Shape;575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53" name="Google Shape;5753;p2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54" name="Google Shape;575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5" name="Google Shape;575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56" name="Google Shape;5756;p2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57" name="Google Shape;575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8" name="Google Shape;575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59" name="Google Shape;5759;p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60" name="Google Shape;576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61" name="Google Shape;576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62" name="Google Shape;5762;p2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63" name="Google Shape;576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64" name="Google Shape;576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65" name="Google Shape;5765;p2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66" name="Google Shape;576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67" name="Google Shape;576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768" name="Google Shape;5768;p27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5769" name="Google Shape;5769;p2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770" name="Google Shape;577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71" name="Google Shape;577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72" name="Google Shape;5772;p2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773" name="Google Shape;577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74" name="Google Shape;577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75" name="Google Shape;5775;p2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76" name="Google Shape;577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77" name="Google Shape;577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78" name="Google Shape;5778;p2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79" name="Google Shape;577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80" name="Google Shape;578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81" name="Google Shape;5781;p2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82" name="Google Shape;578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83" name="Google Shape;578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84" name="Google Shape;5784;p2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85" name="Google Shape;578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86" name="Google Shape;578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87" name="Google Shape;5787;p2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88" name="Google Shape;578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89" name="Google Shape;578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90" name="Google Shape;5790;p2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791" name="Google Shape;579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92" name="Google Shape;579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93" name="Google Shape;5793;p2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94" name="Google Shape;579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95" name="Google Shape;579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96" name="Google Shape;5796;p2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97" name="Google Shape;579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98" name="Google Shape;579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99" name="Google Shape;5799;p2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00" name="Google Shape;580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01" name="Google Shape;580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02" name="Google Shape;5802;p2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03" name="Google Shape;580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04" name="Google Shape;580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05" name="Google Shape;5805;p2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806" name="Google Shape;580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07" name="Google Shape;580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08" name="Google Shape;5808;p2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09" name="Google Shape;580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10" name="Google Shape;581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11" name="Google Shape;5811;p2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12" name="Google Shape;581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13" name="Google Shape;581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14" name="Google Shape;5814;p2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15" name="Google Shape;581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16" name="Google Shape;581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17" name="Google Shape;5817;p2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18" name="Google Shape;581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19" name="Google Shape;581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20" name="Google Shape;5820;p2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21" name="Google Shape;582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22" name="Google Shape;582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23" name="Google Shape;5823;p2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24" name="Google Shape;582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25" name="Google Shape;582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26" name="Google Shape;5826;p2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27" name="Google Shape;582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28" name="Google Shape;582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29" name="Google Shape;5829;p2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30" name="Google Shape;583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31" name="Google Shape;583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32" name="Google Shape;5832;p2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33" name="Google Shape;583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34" name="Google Shape;583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35" name="Google Shape;5835;p2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36" name="Google Shape;583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37" name="Google Shape;583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38" name="Google Shape;5838;p2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39" name="Google Shape;583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40" name="Google Shape;584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41" name="Google Shape;5841;p2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42" name="Google Shape;584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43" name="Google Shape;584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44" name="Google Shape;5844;p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45" name="Google Shape;584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46" name="Google Shape;584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47" name="Google Shape;5847;p2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48" name="Google Shape;584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49" name="Google Shape;584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50" name="Google Shape;5850;p2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51" name="Google Shape;585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52" name="Google Shape;585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853" name="Google Shape;5853;p27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5854" name="Google Shape;5854;p2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855" name="Google Shape;585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56" name="Google Shape;585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57" name="Google Shape;5857;p2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858" name="Google Shape;585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59" name="Google Shape;585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60" name="Google Shape;5860;p2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61" name="Google Shape;586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62" name="Google Shape;586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63" name="Google Shape;5863;p2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64" name="Google Shape;586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65" name="Google Shape;586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66" name="Google Shape;5866;p2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67" name="Google Shape;586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68" name="Google Shape;586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69" name="Google Shape;5869;p2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70" name="Google Shape;587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71" name="Google Shape;587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72" name="Google Shape;5872;p2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73" name="Google Shape;587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74" name="Google Shape;587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75" name="Google Shape;5875;p2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876" name="Google Shape;587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77" name="Google Shape;587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78" name="Google Shape;5878;p2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79" name="Google Shape;587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80" name="Google Shape;588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81" name="Google Shape;5881;p2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82" name="Google Shape;588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83" name="Google Shape;588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84" name="Google Shape;5884;p2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85" name="Google Shape;588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86" name="Google Shape;588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87" name="Google Shape;5887;p2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88" name="Google Shape;588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89" name="Google Shape;588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90" name="Google Shape;5890;p2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891" name="Google Shape;589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92" name="Google Shape;589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93" name="Google Shape;5893;p2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94" name="Google Shape;589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95" name="Google Shape;589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96" name="Google Shape;5896;p2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97" name="Google Shape;589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98" name="Google Shape;589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99" name="Google Shape;5899;p2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00" name="Google Shape;590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01" name="Google Shape;590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02" name="Google Shape;5902;p2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03" name="Google Shape;590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04" name="Google Shape;590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05" name="Google Shape;5905;p2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06" name="Google Shape;590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07" name="Google Shape;590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08" name="Google Shape;5908;p2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09" name="Google Shape;5909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10" name="Google Shape;5910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11" name="Google Shape;5911;p2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12" name="Google Shape;5912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13" name="Google Shape;5913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14" name="Google Shape;5914;p2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15" name="Google Shape;5915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16" name="Google Shape;5916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17" name="Google Shape;5917;p2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18" name="Google Shape;5918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19" name="Google Shape;5919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20" name="Google Shape;5920;p2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21" name="Google Shape;5921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22" name="Google Shape;5922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23" name="Google Shape;5923;p2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24" name="Google Shape;5924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25" name="Google Shape;5925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26" name="Google Shape;5926;p2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27" name="Google Shape;5927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28" name="Google Shape;5928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29" name="Google Shape;5929;p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30" name="Google Shape;5930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31" name="Google Shape;5931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32" name="Google Shape;5932;p2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33" name="Google Shape;5933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34" name="Google Shape;5934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935" name="Google Shape;5935;p2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36" name="Google Shape;5936;p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937" name="Google Shape;5937;p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5938" name="Google Shape;5938;p2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Receptor tyrosine kinase</a:t>
            </a:r>
            <a:endParaRPr/>
          </a:p>
        </p:txBody>
      </p:sp>
      <p:grpSp>
        <p:nvGrpSpPr>
          <p:cNvPr id="5939" name="Google Shape;5939;p27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5940" name="Google Shape;5940;p27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</p:grpSpPr>
          <p:sp>
            <p:nvSpPr>
              <p:cNvPr id="5941" name="Google Shape;5941;p27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2" name="Google Shape;5942;p27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3" name="Google Shape;5943;p27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4" name="Google Shape;5944;p27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5" name="Google Shape;5945;p27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6" name="Google Shape;5946;p27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5947" name="Google Shape;5947;p27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48" name="Google Shape;5948;p27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49" name="Google Shape;5949;p27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50" name="Google Shape;5950;p27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rPr>
                <a:t>Tyr</a:t>
              </a:r>
              <a:endParaRPr sz="1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5951" name="Google Shape;5951;p27"/>
          <p:cNvSpPr/>
          <p:nvPr/>
        </p:nvSpPr>
        <p:spPr>
          <a:xfrm>
            <a:off x="2234313" y="31242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952" name="Google Shape;5952;p27"/>
          <p:cNvGrpSpPr/>
          <p:nvPr/>
        </p:nvGrpSpPr>
        <p:grpSpPr>
          <a:xfrm>
            <a:off x="1883608" y="3124200"/>
            <a:ext cx="478592" cy="2438400"/>
            <a:chOff x="1752600" y="3124200"/>
            <a:chExt cx="478592" cy="2438400"/>
          </a:xfrm>
        </p:grpSpPr>
        <p:grpSp>
          <p:nvGrpSpPr>
            <p:cNvPr id="5953" name="Google Shape;5953;p27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5954" name="Google Shape;5954;p27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</p:grpSpPr>
            <p:sp>
              <p:nvSpPr>
                <p:cNvPr id="5955" name="Google Shape;5955;p27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rect b="b" l="l" r="r" t="t"/>
                  <a:pathLst>
                    <a:path extrusionOk="0" h="872836" w="180109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grpSp>
              <p:nvGrpSpPr>
                <p:cNvPr id="5956" name="Google Shape;5956;p27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</p:grpSpPr>
              <p:sp>
                <p:nvSpPr>
                  <p:cNvPr id="5957" name="Google Shape;5957;p27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>
                      <a:gd fmla="val 25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958" name="Google Shape;5958;p27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959" name="Google Shape;5959;p27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960" name="Google Shape;5960;p27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5961" name="Google Shape;5961;p27"/>
                  <p:cNvSpPr/>
                  <p:nvPr/>
                </p:nvSpPr>
                <p:spPr>
                  <a:xfrm rot="-5400000">
                    <a:off x="6808267" y="3212147"/>
                    <a:ext cx="342786" cy="395720"/>
                  </a:xfrm>
                  <a:prstGeom prst="moon">
                    <a:avLst>
                      <a:gd fmla="val 50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</p:grpSp>
          </p:grpSp>
          <p:sp>
            <p:nvSpPr>
              <p:cNvPr id="5962" name="Google Shape;5962;p27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63" name="Google Shape;5963;p27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64" name="Google Shape;5964;p27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65" name="Google Shape;5965;p27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Tyr</a:t>
                </a:r>
                <a:endParaRPr sz="1000">
                  <a:solidFill>
                    <a:srgbClr val="FFFF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5966" name="Google Shape;5966;p27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67" name="Google Shape;5967;p27"/>
          <p:cNvGrpSpPr/>
          <p:nvPr/>
        </p:nvGrpSpPr>
        <p:grpSpPr>
          <a:xfrm>
            <a:off x="990600" y="4648200"/>
            <a:ext cx="630719" cy="1143000"/>
            <a:chOff x="1350481" y="4648200"/>
            <a:chExt cx="630719" cy="1143000"/>
          </a:xfrm>
        </p:grpSpPr>
        <p:grpSp>
          <p:nvGrpSpPr>
            <p:cNvPr id="5968" name="Google Shape;5968;p27"/>
            <p:cNvGrpSpPr/>
            <p:nvPr/>
          </p:nvGrpSpPr>
          <p:grpSpPr>
            <a:xfrm>
              <a:off x="1350481" y="4648200"/>
              <a:ext cx="630719" cy="533400"/>
              <a:chOff x="2230723" y="1981200"/>
              <a:chExt cx="630719" cy="533400"/>
            </a:xfrm>
          </p:grpSpPr>
          <p:sp>
            <p:nvSpPr>
              <p:cNvPr id="5969" name="Google Shape;5969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70" name="Google Shape;5970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71" name="Google Shape;5971;p27"/>
            <p:cNvGrpSpPr/>
            <p:nvPr/>
          </p:nvGrpSpPr>
          <p:grpSpPr>
            <a:xfrm>
              <a:off x="1350481" y="4953000"/>
              <a:ext cx="630719" cy="533400"/>
              <a:chOff x="2230723" y="1981200"/>
              <a:chExt cx="630719" cy="533400"/>
            </a:xfrm>
          </p:grpSpPr>
          <p:sp>
            <p:nvSpPr>
              <p:cNvPr id="5972" name="Google Shape;5972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73" name="Google Shape;5973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74" name="Google Shape;5974;p27"/>
            <p:cNvGrpSpPr/>
            <p:nvPr/>
          </p:nvGrpSpPr>
          <p:grpSpPr>
            <a:xfrm>
              <a:off x="1350481" y="5257800"/>
              <a:ext cx="630719" cy="533400"/>
              <a:chOff x="2230723" y="1981200"/>
              <a:chExt cx="630719" cy="533400"/>
            </a:xfrm>
          </p:grpSpPr>
          <p:sp>
            <p:nvSpPr>
              <p:cNvPr id="5975" name="Google Shape;5975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76" name="Google Shape;5976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5977" name="Google Shape;5977;p27"/>
          <p:cNvGrpSpPr/>
          <p:nvPr/>
        </p:nvGrpSpPr>
        <p:grpSpPr>
          <a:xfrm>
            <a:off x="3026881" y="4648200"/>
            <a:ext cx="630719" cy="1143000"/>
            <a:chOff x="2590800" y="4648200"/>
            <a:chExt cx="630719" cy="1143000"/>
          </a:xfrm>
        </p:grpSpPr>
        <p:grpSp>
          <p:nvGrpSpPr>
            <p:cNvPr id="5978" name="Google Shape;5978;p27"/>
            <p:cNvGrpSpPr/>
            <p:nvPr/>
          </p:nvGrpSpPr>
          <p:grpSpPr>
            <a:xfrm>
              <a:off x="2590800" y="4648200"/>
              <a:ext cx="630719" cy="533400"/>
              <a:chOff x="2230723" y="1981200"/>
              <a:chExt cx="630719" cy="533400"/>
            </a:xfrm>
          </p:grpSpPr>
          <p:sp>
            <p:nvSpPr>
              <p:cNvPr id="5979" name="Google Shape;5979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80" name="Google Shape;5980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81" name="Google Shape;5981;p27"/>
            <p:cNvGrpSpPr/>
            <p:nvPr/>
          </p:nvGrpSpPr>
          <p:grpSpPr>
            <a:xfrm>
              <a:off x="2590800" y="4953000"/>
              <a:ext cx="630719" cy="533400"/>
              <a:chOff x="2230723" y="1981200"/>
              <a:chExt cx="630719" cy="533400"/>
            </a:xfrm>
          </p:grpSpPr>
          <p:sp>
            <p:nvSpPr>
              <p:cNvPr id="5982" name="Google Shape;5982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83" name="Google Shape;5983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84" name="Google Shape;5984;p27"/>
            <p:cNvGrpSpPr/>
            <p:nvPr/>
          </p:nvGrpSpPr>
          <p:grpSpPr>
            <a:xfrm>
              <a:off x="2590800" y="5257800"/>
              <a:ext cx="630719" cy="533400"/>
              <a:chOff x="2230723" y="1981200"/>
              <a:chExt cx="630719" cy="533400"/>
            </a:xfrm>
          </p:grpSpPr>
          <p:sp>
            <p:nvSpPr>
              <p:cNvPr id="5985" name="Google Shape;5985;p2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86" name="Google Shape;5986;p27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ATP</a:t>
                </a:r>
                <a:endParaRPr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5987" name="Google Shape;5987;p27"/>
          <p:cNvGrpSpPr/>
          <p:nvPr/>
        </p:nvGrpSpPr>
        <p:grpSpPr>
          <a:xfrm>
            <a:off x="2654419" y="4808006"/>
            <a:ext cx="241659" cy="276999"/>
            <a:chOff x="2654419" y="4808006"/>
            <a:chExt cx="241659" cy="276999"/>
          </a:xfrm>
        </p:grpSpPr>
        <p:sp>
          <p:nvSpPr>
            <p:cNvPr id="5988" name="Google Shape;5988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89" name="Google Shape;5989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90" name="Google Shape;5990;p27"/>
          <p:cNvGrpSpPr/>
          <p:nvPr/>
        </p:nvGrpSpPr>
        <p:grpSpPr>
          <a:xfrm>
            <a:off x="2653941" y="5057001"/>
            <a:ext cx="241659" cy="276999"/>
            <a:chOff x="2654419" y="4808006"/>
            <a:chExt cx="241659" cy="276999"/>
          </a:xfrm>
        </p:grpSpPr>
        <p:sp>
          <p:nvSpPr>
            <p:cNvPr id="5991" name="Google Shape;5991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92" name="Google Shape;5992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93" name="Google Shape;5993;p27"/>
          <p:cNvGrpSpPr/>
          <p:nvPr/>
        </p:nvGrpSpPr>
        <p:grpSpPr>
          <a:xfrm>
            <a:off x="2667000" y="5334000"/>
            <a:ext cx="241659" cy="276999"/>
            <a:chOff x="2654419" y="4808006"/>
            <a:chExt cx="241659" cy="276999"/>
          </a:xfrm>
        </p:grpSpPr>
        <p:sp>
          <p:nvSpPr>
            <p:cNvPr id="5994" name="Google Shape;5994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95" name="Google Shape;5995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96" name="Google Shape;5996;p27"/>
          <p:cNvGrpSpPr/>
          <p:nvPr/>
        </p:nvGrpSpPr>
        <p:grpSpPr>
          <a:xfrm>
            <a:off x="1676400" y="4800600"/>
            <a:ext cx="241659" cy="276999"/>
            <a:chOff x="2654419" y="4808006"/>
            <a:chExt cx="241659" cy="276999"/>
          </a:xfrm>
        </p:grpSpPr>
        <p:sp>
          <p:nvSpPr>
            <p:cNvPr id="5997" name="Google Shape;5997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98" name="Google Shape;5998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99" name="Google Shape;5999;p27"/>
          <p:cNvGrpSpPr/>
          <p:nvPr/>
        </p:nvGrpSpPr>
        <p:grpSpPr>
          <a:xfrm>
            <a:off x="1676400" y="5057001"/>
            <a:ext cx="241659" cy="276999"/>
            <a:chOff x="2654419" y="4808006"/>
            <a:chExt cx="241659" cy="276999"/>
          </a:xfrm>
        </p:grpSpPr>
        <p:sp>
          <p:nvSpPr>
            <p:cNvPr id="6000" name="Google Shape;6000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01" name="Google Shape;6001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002" name="Google Shape;6002;p27"/>
          <p:cNvGrpSpPr/>
          <p:nvPr/>
        </p:nvGrpSpPr>
        <p:grpSpPr>
          <a:xfrm>
            <a:off x="1676400" y="5334000"/>
            <a:ext cx="241659" cy="276999"/>
            <a:chOff x="2654419" y="4808006"/>
            <a:chExt cx="241659" cy="276999"/>
          </a:xfrm>
        </p:grpSpPr>
        <p:sp>
          <p:nvSpPr>
            <p:cNvPr id="6003" name="Google Shape;6003;p2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04" name="Google Shape;6004;p2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6005" name="Google Shape;6005;p27"/>
          <p:cNvSpPr txBox="1"/>
          <p:nvPr/>
        </p:nvSpPr>
        <p:spPr>
          <a:xfrm>
            <a:off x="743330" y="1219200"/>
            <a:ext cx="384298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ATP molecules donate a phosphate (P) to each of the tyrosines.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06" name="Google Shape;6006;p27"/>
          <p:cNvSpPr/>
          <p:nvPr/>
        </p:nvSpPr>
        <p:spPr>
          <a:xfrm>
            <a:off x="2951289" y="5441373"/>
            <a:ext cx="1219200" cy="651164"/>
          </a:xfrm>
          <a:custGeom>
            <a:rect b="b" l="l" r="r" t="t"/>
            <a:pathLst>
              <a:path extrusionOk="0" h="651164" w="1219200">
                <a:moveTo>
                  <a:pt x="0" y="304800"/>
                </a:moveTo>
                <a:lnTo>
                  <a:pt x="0" y="304800"/>
                </a:lnTo>
                <a:cubicBezTo>
                  <a:pt x="36945" y="290946"/>
                  <a:pt x="75544" y="280883"/>
                  <a:pt x="110836" y="263237"/>
                </a:cubicBezTo>
                <a:cubicBezTo>
                  <a:pt x="122519" y="257395"/>
                  <a:pt x="136926" y="248490"/>
                  <a:pt x="138546" y="235528"/>
                </a:cubicBezTo>
                <a:cubicBezTo>
                  <a:pt x="142030" y="207653"/>
                  <a:pt x="130785" y="179823"/>
                  <a:pt x="124691" y="152400"/>
                </a:cubicBezTo>
                <a:cubicBezTo>
                  <a:pt x="113991" y="104251"/>
                  <a:pt x="119358" y="115098"/>
                  <a:pt x="83127" y="96982"/>
                </a:cubicBezTo>
                <a:lnTo>
                  <a:pt x="1011382" y="0"/>
                </a:lnTo>
                <a:lnTo>
                  <a:pt x="1219200" y="180109"/>
                </a:lnTo>
                <a:lnTo>
                  <a:pt x="1163782" y="415637"/>
                </a:lnTo>
                <a:lnTo>
                  <a:pt x="554182" y="651164"/>
                </a:lnTo>
                <a:lnTo>
                  <a:pt x="0" y="304800"/>
                </a:lnTo>
                <a:close/>
              </a:path>
            </a:pathLst>
          </a:custGeom>
          <a:solidFill>
            <a:srgbClr val="34AC8B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07" name="Google Shape;6007;p27"/>
          <p:cNvSpPr/>
          <p:nvPr/>
        </p:nvSpPr>
        <p:spPr>
          <a:xfrm>
            <a:off x="3255818" y="4808006"/>
            <a:ext cx="803564" cy="429491"/>
          </a:xfrm>
          <a:custGeom>
            <a:rect b="b" l="l" r="r" t="t"/>
            <a:pathLst>
              <a:path extrusionOk="0" h="429491" w="803564">
                <a:moveTo>
                  <a:pt x="0" y="277091"/>
                </a:moveTo>
                <a:lnTo>
                  <a:pt x="83128" y="193964"/>
                </a:lnTo>
                <a:lnTo>
                  <a:pt x="55418" y="96982"/>
                </a:lnTo>
                <a:lnTo>
                  <a:pt x="471055" y="0"/>
                </a:lnTo>
                <a:lnTo>
                  <a:pt x="803564" y="221673"/>
                </a:lnTo>
                <a:lnTo>
                  <a:pt x="512618" y="429491"/>
                </a:lnTo>
                <a:lnTo>
                  <a:pt x="0" y="277091"/>
                </a:lnTo>
                <a:close/>
              </a:path>
            </a:pathLst>
          </a:custGeom>
          <a:solidFill>
            <a:srgbClr val="34AC8B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08" name="Google Shape;6008;p27"/>
          <p:cNvSpPr txBox="1"/>
          <p:nvPr/>
        </p:nvSpPr>
        <p:spPr>
          <a:xfrm>
            <a:off x="4724400" y="1219200"/>
            <a:ext cx="3780439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Inactive relay proteins bind to the phosphorylated tyrosine residues and trigger cellular responses downstream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09" name="Google Shape;6009;p27"/>
          <p:cNvSpPr/>
          <p:nvPr/>
        </p:nvSpPr>
        <p:spPr>
          <a:xfrm rot="-1880223">
            <a:off x="4269545" y="4805795"/>
            <a:ext cx="1215232" cy="640773"/>
          </a:xfrm>
          <a:prstGeom prst="lightningBolt">
            <a:avLst/>
          </a:prstGeom>
          <a:solidFill>
            <a:srgbClr val="99FF33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10" name="Google Shape;6010;p27"/>
          <p:cNvSpPr/>
          <p:nvPr/>
        </p:nvSpPr>
        <p:spPr>
          <a:xfrm rot="-1880223">
            <a:off x="4269381" y="5414560"/>
            <a:ext cx="1215232" cy="640773"/>
          </a:xfrm>
          <a:prstGeom prst="lightningBolt">
            <a:avLst/>
          </a:prstGeom>
          <a:solidFill>
            <a:srgbClr val="99FF33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11" name="Google Shape;6011;p27"/>
          <p:cNvSpPr txBox="1"/>
          <p:nvPr/>
        </p:nvSpPr>
        <p:spPr>
          <a:xfrm>
            <a:off x="6137473" y="5067603"/>
            <a:ext cx="2245371" cy="830997"/>
          </a:xfrm>
          <a:prstGeom prst="rect">
            <a:avLst/>
          </a:prstGeom>
          <a:gradFill>
            <a:gsLst>
              <a:gs pos="0">
                <a:srgbClr val="B2FF41"/>
              </a:gs>
              <a:gs pos="15000">
                <a:srgbClr val="B1FF41"/>
              </a:gs>
              <a:gs pos="62000">
                <a:srgbClr val="9EFF2B"/>
              </a:gs>
              <a:gs pos="97000">
                <a:srgbClr val="8BE51F"/>
              </a:gs>
              <a:gs pos="100000">
                <a:srgbClr val="8BE715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Cellular responses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12" name="Google Shape;6012;p27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5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5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17" name="Shape 6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8" name="Google Shape;6018;p2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Examples of these:</a:t>
            </a:r>
            <a:endParaRPr/>
          </a:p>
        </p:txBody>
      </p:sp>
      <p:sp>
        <p:nvSpPr>
          <p:cNvPr id="6019" name="Google Shape;6019;p28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Insulin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Vascular Endothelial Growth Factor (VEGF)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Platelet-derived Growth Factor (PDGF)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Epidermal Growth Factor (EGF)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Eph</a:t>
            </a:r>
            <a:endParaRPr sz="2800"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24" name="Shape 6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5" name="Google Shape;6025;p29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26" name="Google Shape;6026;p29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Integrins</a:t>
            </a:r>
            <a:endParaRPr/>
          </a:p>
        </p:txBody>
      </p:sp>
      <p:grpSp>
        <p:nvGrpSpPr>
          <p:cNvPr id="6027" name="Google Shape;6027;p29"/>
          <p:cNvGrpSpPr/>
          <p:nvPr/>
        </p:nvGrpSpPr>
        <p:grpSpPr>
          <a:xfrm>
            <a:off x="0" y="3891608"/>
            <a:ext cx="9220200" cy="1142757"/>
            <a:chOff x="0" y="2437955"/>
            <a:chExt cx="9220200" cy="1142757"/>
          </a:xfrm>
        </p:grpSpPr>
        <p:sp>
          <p:nvSpPr>
            <p:cNvPr id="6028" name="Google Shape;6028;p29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029" name="Google Shape;6029;p29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030" name="Google Shape;6030;p29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6031" name="Google Shape;6031;p29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032" name="Google Shape;6032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3" name="Google Shape;6033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4" name="Google Shape;6034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5" name="Google Shape;6035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6" name="Google Shape;6036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7" name="Google Shape;6037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8" name="Google Shape;6038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39" name="Google Shape;6039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0" name="Google Shape;6040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1" name="Google Shape;6041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2" name="Google Shape;6042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3" name="Google Shape;6043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4" name="Google Shape;6044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045" name="Google Shape;6045;p29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046" name="Google Shape;6046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7" name="Google Shape;6047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8" name="Google Shape;6048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49" name="Google Shape;6049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0" name="Google Shape;6050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1" name="Google Shape;6051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2" name="Google Shape;6052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3" name="Google Shape;6053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4" name="Google Shape;6054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5" name="Google Shape;6055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6" name="Google Shape;6056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7" name="Google Shape;6057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58" name="Google Shape;6058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059" name="Google Shape;6059;p29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060" name="Google Shape;6060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1" name="Google Shape;6061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2" name="Google Shape;6062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3" name="Google Shape;6063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4" name="Google Shape;6064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5" name="Google Shape;6065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6" name="Google Shape;6066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7" name="Google Shape;6067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8" name="Google Shape;6068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69" name="Google Shape;6069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70" name="Google Shape;6070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71" name="Google Shape;6071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72" name="Google Shape;6072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6073" name="Google Shape;6073;p29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4" name="Google Shape;6074;p29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5" name="Google Shape;6075;p29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6" name="Google Shape;6076;p29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7" name="Google Shape;6077;p2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8" name="Google Shape;6078;p29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79" name="Google Shape;6079;p29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0" name="Google Shape;6080;p29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1" name="Google Shape;6081;p29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2" name="Google Shape;6082;p29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3" name="Google Shape;6083;p29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4" name="Google Shape;6084;p29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5" name="Google Shape;6085;p29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6" name="Google Shape;6086;p29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7" name="Google Shape;6087;p2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8" name="Google Shape;6088;p29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9" name="Google Shape;6089;p29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90" name="Google Shape;6090;p29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91" name="Google Shape;6091;p29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092" name="Google Shape;6092;p29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6093" name="Google Shape;6093;p29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6094" name="Google Shape;6094;p2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095" name="Google Shape;6095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96" name="Google Shape;6096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97" name="Google Shape;6097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98" name="Google Shape;6098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099" name="Google Shape;6099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0" name="Google Shape;6100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1" name="Google Shape;6101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2" name="Google Shape;6102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3" name="Google Shape;6103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4" name="Google Shape;6104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5" name="Google Shape;6105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6" name="Google Shape;6106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07" name="Google Shape;6107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08" name="Google Shape;6108;p29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109" name="Google Shape;6109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0" name="Google Shape;6110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1" name="Google Shape;6111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2" name="Google Shape;6112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3" name="Google Shape;6113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4" name="Google Shape;6114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5" name="Google Shape;6115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6" name="Google Shape;6116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7" name="Google Shape;6117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8" name="Google Shape;6118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19" name="Google Shape;6119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0" name="Google Shape;6120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1" name="Google Shape;6121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22" name="Google Shape;6122;p29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123" name="Google Shape;6123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4" name="Google Shape;6124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5" name="Google Shape;6125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6" name="Google Shape;6126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7" name="Google Shape;6127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8" name="Google Shape;6128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29" name="Google Shape;6129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0" name="Google Shape;6130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1" name="Google Shape;6131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2" name="Google Shape;6132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3" name="Google Shape;6133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4" name="Google Shape;6134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5" name="Google Shape;6135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36" name="Google Shape;6136;p29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137" name="Google Shape;6137;p2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8" name="Google Shape;6138;p2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39" name="Google Shape;6139;p2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0" name="Google Shape;6140;p2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1" name="Google Shape;6141;p2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2" name="Google Shape;6142;p2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3" name="Google Shape;6143;p2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4" name="Google Shape;6144;p2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5" name="Google Shape;6145;p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6" name="Google Shape;6146;p2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7" name="Google Shape;6147;p2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8" name="Google Shape;6148;p2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49" name="Google Shape;6149;p2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6150" name="Google Shape;6150;p29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1" name="Google Shape;6151;p29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2" name="Google Shape;6152;p29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3" name="Google Shape;6153;p29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4" name="Google Shape;6154;p29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5" name="Google Shape;6155;p29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156" name="Google Shape;6156;p29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6157" name="Google Shape;6157;p2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158" name="Google Shape;615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59" name="Google Shape;615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60" name="Google Shape;6160;p2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161" name="Google Shape;616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62" name="Google Shape;616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63" name="Google Shape;6163;p2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64" name="Google Shape;616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65" name="Google Shape;616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66" name="Google Shape;6166;p2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67" name="Google Shape;616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68" name="Google Shape;616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69" name="Google Shape;6169;p2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70" name="Google Shape;617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71" name="Google Shape;617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72" name="Google Shape;6172;p2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73" name="Google Shape;617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74" name="Google Shape;617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75" name="Google Shape;6175;p2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76" name="Google Shape;617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77" name="Google Shape;617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78" name="Google Shape;6178;p2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179" name="Google Shape;617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80" name="Google Shape;618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81" name="Google Shape;6181;p2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82" name="Google Shape;618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83" name="Google Shape;618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84" name="Google Shape;6184;p2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85" name="Google Shape;618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86" name="Google Shape;618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87" name="Google Shape;6187;p2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88" name="Google Shape;618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89" name="Google Shape;618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90" name="Google Shape;6190;p2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91" name="Google Shape;619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92" name="Google Shape;619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93" name="Google Shape;6193;p2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194" name="Google Shape;619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95" name="Google Shape;619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96" name="Google Shape;6196;p2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97" name="Google Shape;619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198" name="Google Shape;619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199" name="Google Shape;6199;p2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00" name="Google Shape;620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01" name="Google Shape;620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02" name="Google Shape;6202;p2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03" name="Google Shape;620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04" name="Google Shape;620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05" name="Google Shape;6205;p2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06" name="Google Shape;620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07" name="Google Shape;620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08" name="Google Shape;6208;p2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09" name="Google Shape;620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10" name="Google Shape;621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11" name="Google Shape;6211;p2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12" name="Google Shape;621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13" name="Google Shape;621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14" name="Google Shape;6214;p2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15" name="Google Shape;621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16" name="Google Shape;621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17" name="Google Shape;6217;p2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18" name="Google Shape;621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19" name="Google Shape;621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20" name="Google Shape;6220;p2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21" name="Google Shape;622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22" name="Google Shape;622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23" name="Google Shape;6223;p2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24" name="Google Shape;622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25" name="Google Shape;622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26" name="Google Shape;6226;p2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27" name="Google Shape;622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28" name="Google Shape;622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29" name="Google Shape;6229;p2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30" name="Google Shape;623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31" name="Google Shape;623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32" name="Google Shape;6232;p2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33" name="Google Shape;623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34" name="Google Shape;623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35" name="Google Shape;6235;p2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36" name="Google Shape;623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37" name="Google Shape;623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38" name="Google Shape;6238;p2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39" name="Google Shape;623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40" name="Google Shape;624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241" name="Google Shape;6241;p29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6242" name="Google Shape;6242;p2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243" name="Google Shape;624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44" name="Google Shape;624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45" name="Google Shape;6245;p2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246" name="Google Shape;624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47" name="Google Shape;624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48" name="Google Shape;6248;p2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49" name="Google Shape;624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50" name="Google Shape;625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51" name="Google Shape;6251;p2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52" name="Google Shape;625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53" name="Google Shape;625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54" name="Google Shape;6254;p2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55" name="Google Shape;625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56" name="Google Shape;625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57" name="Google Shape;6257;p2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58" name="Google Shape;625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59" name="Google Shape;625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60" name="Google Shape;6260;p2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61" name="Google Shape;626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62" name="Google Shape;626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63" name="Google Shape;6263;p2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264" name="Google Shape;626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65" name="Google Shape;626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66" name="Google Shape;6266;p2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67" name="Google Shape;626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68" name="Google Shape;626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69" name="Google Shape;6269;p2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70" name="Google Shape;627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71" name="Google Shape;627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72" name="Google Shape;6272;p2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73" name="Google Shape;627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74" name="Google Shape;627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75" name="Google Shape;6275;p2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76" name="Google Shape;627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77" name="Google Shape;627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78" name="Google Shape;6278;p2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279" name="Google Shape;627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0" name="Google Shape;628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81" name="Google Shape;6281;p2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82" name="Google Shape;628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3" name="Google Shape;628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84" name="Google Shape;6284;p2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85" name="Google Shape;628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6" name="Google Shape;628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87" name="Google Shape;6287;p2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88" name="Google Shape;628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9" name="Google Shape;628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90" name="Google Shape;6290;p2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91" name="Google Shape;629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92" name="Google Shape;629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93" name="Google Shape;6293;p2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94" name="Google Shape;629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95" name="Google Shape;629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96" name="Google Shape;6296;p2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297" name="Google Shape;629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98" name="Google Shape;629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299" name="Google Shape;6299;p2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00" name="Google Shape;630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01" name="Google Shape;630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02" name="Google Shape;6302;p2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03" name="Google Shape;630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04" name="Google Shape;630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05" name="Google Shape;6305;p2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06" name="Google Shape;630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07" name="Google Shape;630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08" name="Google Shape;6308;p2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09" name="Google Shape;630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10" name="Google Shape;631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11" name="Google Shape;6311;p2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12" name="Google Shape;631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13" name="Google Shape;631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14" name="Google Shape;6314;p2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15" name="Google Shape;631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16" name="Google Shape;631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17" name="Google Shape;6317;p2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18" name="Google Shape;631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19" name="Google Shape;631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20" name="Google Shape;6320;p2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21" name="Google Shape;632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22" name="Google Shape;632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23" name="Google Shape;6323;p2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24" name="Google Shape;632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25" name="Google Shape;632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326" name="Google Shape;6326;p29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6327" name="Google Shape;6327;p2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328" name="Google Shape;632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29" name="Google Shape;632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30" name="Google Shape;6330;p2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331" name="Google Shape;633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32" name="Google Shape;633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33" name="Google Shape;6333;p2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34" name="Google Shape;633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35" name="Google Shape;633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36" name="Google Shape;6336;p2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37" name="Google Shape;633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38" name="Google Shape;633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39" name="Google Shape;6339;p2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40" name="Google Shape;634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41" name="Google Shape;634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42" name="Google Shape;6342;p2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43" name="Google Shape;634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44" name="Google Shape;634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45" name="Google Shape;6345;p2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46" name="Google Shape;634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47" name="Google Shape;634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48" name="Google Shape;6348;p2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349" name="Google Shape;634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50" name="Google Shape;635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51" name="Google Shape;6351;p2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52" name="Google Shape;635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53" name="Google Shape;635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54" name="Google Shape;6354;p2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55" name="Google Shape;635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56" name="Google Shape;635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57" name="Google Shape;6357;p2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58" name="Google Shape;635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59" name="Google Shape;635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60" name="Google Shape;6360;p2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61" name="Google Shape;636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62" name="Google Shape;636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63" name="Google Shape;6363;p2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364" name="Google Shape;636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65" name="Google Shape;636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66" name="Google Shape;6366;p2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67" name="Google Shape;636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68" name="Google Shape;636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69" name="Google Shape;6369;p2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70" name="Google Shape;637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71" name="Google Shape;637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72" name="Google Shape;6372;p2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73" name="Google Shape;637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74" name="Google Shape;637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75" name="Google Shape;6375;p2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76" name="Google Shape;637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77" name="Google Shape;637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78" name="Google Shape;6378;p2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79" name="Google Shape;637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80" name="Google Shape;638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81" name="Google Shape;6381;p2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82" name="Google Shape;638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83" name="Google Shape;638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84" name="Google Shape;6384;p2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85" name="Google Shape;638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86" name="Google Shape;638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87" name="Google Shape;6387;p2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88" name="Google Shape;638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89" name="Google Shape;638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90" name="Google Shape;6390;p2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91" name="Google Shape;639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92" name="Google Shape;639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93" name="Google Shape;6393;p2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94" name="Google Shape;639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95" name="Google Shape;639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96" name="Google Shape;6396;p2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97" name="Google Shape;639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398" name="Google Shape;639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399" name="Google Shape;6399;p2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00" name="Google Shape;640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01" name="Google Shape;640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02" name="Google Shape;6402;p2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03" name="Google Shape;640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04" name="Google Shape;640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05" name="Google Shape;6405;p2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06" name="Google Shape;640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07" name="Google Shape;640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08" name="Google Shape;6408;p2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09" name="Google Shape;640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10" name="Google Shape;641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411" name="Google Shape;6411;p29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6412" name="Google Shape;6412;p2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413" name="Google Shape;641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14" name="Google Shape;641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15" name="Google Shape;6415;p2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416" name="Google Shape;641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17" name="Google Shape;641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18" name="Google Shape;6418;p2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19" name="Google Shape;641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20" name="Google Shape;642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21" name="Google Shape;6421;p2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22" name="Google Shape;642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23" name="Google Shape;642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24" name="Google Shape;6424;p2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25" name="Google Shape;642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26" name="Google Shape;642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27" name="Google Shape;6427;p2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28" name="Google Shape;642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29" name="Google Shape;642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30" name="Google Shape;6430;p2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31" name="Google Shape;643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32" name="Google Shape;643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33" name="Google Shape;6433;p2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434" name="Google Shape;643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35" name="Google Shape;643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36" name="Google Shape;6436;p2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37" name="Google Shape;643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38" name="Google Shape;643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39" name="Google Shape;6439;p2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40" name="Google Shape;644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41" name="Google Shape;644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42" name="Google Shape;6442;p2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43" name="Google Shape;644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44" name="Google Shape;644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45" name="Google Shape;6445;p2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46" name="Google Shape;644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47" name="Google Shape;644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48" name="Google Shape;6448;p2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449" name="Google Shape;644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50" name="Google Shape;645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51" name="Google Shape;6451;p2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52" name="Google Shape;645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53" name="Google Shape;645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54" name="Google Shape;6454;p2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55" name="Google Shape;645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56" name="Google Shape;645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57" name="Google Shape;6457;p2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58" name="Google Shape;645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59" name="Google Shape;645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60" name="Google Shape;6460;p2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61" name="Google Shape;646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62" name="Google Shape;646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63" name="Google Shape;6463;p2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64" name="Google Shape;646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65" name="Google Shape;646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66" name="Google Shape;6466;p2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67" name="Google Shape;6467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68" name="Google Shape;6468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69" name="Google Shape;6469;p2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70" name="Google Shape;6470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71" name="Google Shape;6471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72" name="Google Shape;6472;p2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73" name="Google Shape;6473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74" name="Google Shape;6474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75" name="Google Shape;6475;p2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76" name="Google Shape;6476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77" name="Google Shape;6477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78" name="Google Shape;6478;p2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79" name="Google Shape;6479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80" name="Google Shape;6480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81" name="Google Shape;6481;p2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82" name="Google Shape;6482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83" name="Google Shape;6483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84" name="Google Shape;6484;p2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85" name="Google Shape;6485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86" name="Google Shape;6486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87" name="Google Shape;6487;p2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88" name="Google Shape;6488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89" name="Google Shape;6489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90" name="Google Shape;6490;p2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91" name="Google Shape;6491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92" name="Google Shape;6492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493" name="Google Shape;6493;p2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494" name="Google Shape;6494;p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95" name="Google Shape;6495;p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6496" name="Google Shape;6496;p29"/>
          <p:cNvSpPr/>
          <p:nvPr/>
        </p:nvSpPr>
        <p:spPr>
          <a:xfrm>
            <a:off x="2978057" y="5103638"/>
            <a:ext cx="225627" cy="512618"/>
          </a:xfrm>
          <a:custGeom>
            <a:rect b="b" l="l" r="r" t="t"/>
            <a:pathLst>
              <a:path extrusionOk="0" h="512618" w="225627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97" name="Google Shape;6497;p29"/>
          <p:cNvSpPr/>
          <p:nvPr/>
        </p:nvSpPr>
        <p:spPr>
          <a:xfrm>
            <a:off x="3355773" y="5110565"/>
            <a:ext cx="225627" cy="512618"/>
          </a:xfrm>
          <a:custGeom>
            <a:rect b="b" l="l" r="r" t="t"/>
            <a:pathLst>
              <a:path extrusionOk="0" h="512618" w="225627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98" name="Google Shape;6498;p29"/>
          <p:cNvSpPr/>
          <p:nvPr/>
        </p:nvSpPr>
        <p:spPr>
          <a:xfrm rot="-4151807">
            <a:off x="4719518" y="4453932"/>
            <a:ext cx="117579" cy="2679701"/>
          </a:xfrm>
          <a:prstGeom prst="can">
            <a:avLst>
              <a:gd fmla="val 25000" name="adj"/>
            </a:avLst>
          </a:prstGeom>
          <a:solidFill>
            <a:srgbClr val="F99A1B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99" name="Google Shape;6499;p29"/>
          <p:cNvSpPr/>
          <p:nvPr/>
        </p:nvSpPr>
        <p:spPr>
          <a:xfrm rot="-4467790">
            <a:off x="3310567" y="4379679"/>
            <a:ext cx="155814" cy="2617926"/>
          </a:xfrm>
          <a:prstGeom prst="can">
            <a:avLst>
              <a:gd fmla="val 25000" name="adj"/>
            </a:avLst>
          </a:prstGeom>
          <a:solidFill>
            <a:srgbClr val="F99A1B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00" name="Google Shape;6500;p29"/>
          <p:cNvSpPr txBox="1"/>
          <p:nvPr/>
        </p:nvSpPr>
        <p:spPr>
          <a:xfrm>
            <a:off x="5280792" y="5491565"/>
            <a:ext cx="25705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Cytoskeleton</a:t>
            </a:r>
            <a:endParaRPr b="1" sz="18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01" name="Google Shape;6501;p29"/>
          <p:cNvSpPr/>
          <p:nvPr/>
        </p:nvSpPr>
        <p:spPr>
          <a:xfrm rot="1111352">
            <a:off x="2057400" y="2547633"/>
            <a:ext cx="2808738" cy="581732"/>
          </a:xfrm>
          <a:custGeom>
            <a:rect b="b" l="l" r="r" t="t"/>
            <a:pathLst>
              <a:path extrusionOk="0" h="581732" w="2808738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rgbClr val="2272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02" name="Google Shape;6502;p29"/>
          <p:cNvSpPr/>
          <p:nvPr/>
        </p:nvSpPr>
        <p:spPr>
          <a:xfrm rot="-493192">
            <a:off x="2209800" y="2417435"/>
            <a:ext cx="2808738" cy="581732"/>
          </a:xfrm>
          <a:custGeom>
            <a:rect b="b" l="l" r="r" t="t"/>
            <a:pathLst>
              <a:path extrusionOk="0" h="581732" w="2808738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rgbClr val="2272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503" name="Google Shape;6503;p29"/>
          <p:cNvGrpSpPr/>
          <p:nvPr/>
        </p:nvGrpSpPr>
        <p:grpSpPr>
          <a:xfrm>
            <a:off x="2669924" y="2900765"/>
            <a:ext cx="656324" cy="2210488"/>
            <a:chOff x="2669924" y="2133600"/>
            <a:chExt cx="656324" cy="2210488"/>
          </a:xfrm>
        </p:grpSpPr>
        <p:sp>
          <p:nvSpPr>
            <p:cNvPr id="6504" name="Google Shape;6504;p29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solidFill>
              <a:srgbClr val="9EE0F7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05" name="Google Shape;6505;p29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solidFill>
              <a:srgbClr val="9EE0F7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06" name="Google Shape;6506;p29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solidFill>
              <a:srgbClr val="9EE0F7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07" name="Google Shape;6507;p29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solidFill>
              <a:srgbClr val="9EE0F7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08" name="Google Shape;6508;p29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solidFill>
              <a:srgbClr val="9EE0F7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509" name="Google Shape;6509;p29"/>
          <p:cNvGrpSpPr/>
          <p:nvPr/>
        </p:nvGrpSpPr>
        <p:grpSpPr>
          <a:xfrm rot="301533">
            <a:off x="3153676" y="2900765"/>
            <a:ext cx="656324" cy="2210488"/>
            <a:chOff x="2669924" y="2133600"/>
            <a:chExt cx="656324" cy="2210488"/>
          </a:xfrm>
        </p:grpSpPr>
        <p:sp>
          <p:nvSpPr>
            <p:cNvPr id="6510" name="Google Shape;6510;p29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solidFill>
              <a:srgbClr val="C3260C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11" name="Google Shape;6511;p29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solidFill>
              <a:srgbClr val="C3260C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12" name="Google Shape;6512;p29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solidFill>
              <a:srgbClr val="C3260C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13" name="Google Shape;6513;p29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solidFill>
              <a:srgbClr val="C3260C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14" name="Google Shape;6514;p29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solidFill>
              <a:srgbClr val="C3260C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6515" name="Google Shape;6515;p29"/>
          <p:cNvSpPr txBox="1"/>
          <p:nvPr/>
        </p:nvSpPr>
        <p:spPr>
          <a:xfrm>
            <a:off x="2821519" y="3281765"/>
            <a:ext cx="378881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725C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endParaRPr b="1" sz="1800">
              <a:solidFill>
                <a:srgbClr val="22725C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  <p:sp>
        <p:nvSpPr>
          <p:cNvPr id="6516" name="Google Shape;6516;p29"/>
          <p:cNvSpPr txBox="1"/>
          <p:nvPr/>
        </p:nvSpPr>
        <p:spPr>
          <a:xfrm>
            <a:off x="3352800" y="3281765"/>
            <a:ext cx="378881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endParaRPr/>
          </a:p>
        </p:txBody>
      </p:sp>
      <p:sp>
        <p:nvSpPr>
          <p:cNvPr id="6517" name="Google Shape;6517;p29"/>
          <p:cNvSpPr txBox="1"/>
          <p:nvPr/>
        </p:nvSpPr>
        <p:spPr>
          <a:xfrm>
            <a:off x="4724400" y="2976965"/>
            <a:ext cx="32240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Extracellular matrix (ECM)</a:t>
            </a:r>
            <a:endParaRPr/>
          </a:p>
        </p:txBody>
      </p:sp>
      <p:sp>
        <p:nvSpPr>
          <p:cNvPr id="6518" name="Google Shape;6518;p29"/>
          <p:cNvSpPr txBox="1"/>
          <p:nvPr/>
        </p:nvSpPr>
        <p:spPr>
          <a:xfrm>
            <a:off x="4590653" y="152400"/>
            <a:ext cx="4224434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Join the cytoskeleton on the inside of the cell to the extracellular matrix on the outside.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Heterodimers of alpha and beta subunits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19" name="Google Shape;6519;p29"/>
          <p:cNvSpPr txBox="1"/>
          <p:nvPr/>
        </p:nvSpPr>
        <p:spPr>
          <a:xfrm>
            <a:off x="7181208" y="4278868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4" name="Shape 6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5" name="Google Shape;6525;p3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Examples of these:</a:t>
            </a:r>
            <a:endParaRPr/>
          </a:p>
        </p:txBody>
      </p:sp>
      <p:sp>
        <p:nvSpPr>
          <p:cNvPr id="6526" name="Google Shape;6526;p3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Ligands in ECM – collagen, fibronectin, and laminin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Important for cellular processes including: cell adhesion, cell migration, signal transduction, and cell growth/death </a:t>
            </a:r>
            <a:endParaRPr sz="2800"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1" name="Shape 6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2" name="Google Shape;6532;p31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33" name="Google Shape;6533;p3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Toll-like receptors</a:t>
            </a:r>
            <a:endParaRPr/>
          </a:p>
        </p:txBody>
      </p:sp>
      <p:grpSp>
        <p:nvGrpSpPr>
          <p:cNvPr id="6534" name="Google Shape;6534;p31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6535" name="Google Shape;6535;p31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536" name="Google Shape;6536;p31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537" name="Google Shape;6537;p3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6538" name="Google Shape;6538;p31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539" name="Google Shape;6539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0" name="Google Shape;6540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1" name="Google Shape;6541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2" name="Google Shape;6542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3" name="Google Shape;6543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4" name="Google Shape;6544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5" name="Google Shape;6545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6" name="Google Shape;6546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7" name="Google Shape;6547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8" name="Google Shape;6548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9" name="Google Shape;6549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0" name="Google Shape;6550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1" name="Google Shape;6551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552" name="Google Shape;6552;p31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553" name="Google Shape;6553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4" name="Google Shape;6554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5" name="Google Shape;6555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6" name="Google Shape;6556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7" name="Google Shape;6557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8" name="Google Shape;6558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9" name="Google Shape;6559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0" name="Google Shape;6560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1" name="Google Shape;6561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2" name="Google Shape;6562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3" name="Google Shape;6563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4" name="Google Shape;6564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5" name="Google Shape;6565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566" name="Google Shape;6566;p31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567" name="Google Shape;6567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8" name="Google Shape;6568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9" name="Google Shape;6569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0" name="Google Shape;6570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1" name="Google Shape;6571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2" name="Google Shape;6572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3" name="Google Shape;6573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4" name="Google Shape;6574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5" name="Google Shape;6575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6" name="Google Shape;6576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7" name="Google Shape;6577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8" name="Google Shape;6578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9" name="Google Shape;6579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6580" name="Google Shape;6580;p31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1" name="Google Shape;6581;p31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2" name="Google Shape;6582;p31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3" name="Google Shape;6583;p31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4" name="Google Shape;6584;p31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5" name="Google Shape;6585;p31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6" name="Google Shape;6586;p3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7" name="Google Shape;6587;p31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8" name="Google Shape;6588;p31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89" name="Google Shape;6589;p31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0" name="Google Shape;6590;p31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1" name="Google Shape;6591;p31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2" name="Google Shape;6592;p31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3" name="Google Shape;6593;p31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4" name="Google Shape;6594;p31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5" name="Google Shape;6595;p31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6" name="Google Shape;6596;p3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7" name="Google Shape;6597;p31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8" name="Google Shape;6598;p31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599" name="Google Shape;6599;p31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6600" name="Google Shape;6600;p31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6601" name="Google Shape;6601;p31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02" name="Google Shape;6602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3" name="Google Shape;6603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4" name="Google Shape;6604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5" name="Google Shape;6605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6" name="Google Shape;6606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7" name="Google Shape;6607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8" name="Google Shape;6608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9" name="Google Shape;6609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0" name="Google Shape;6610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1" name="Google Shape;6611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2" name="Google Shape;6612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3" name="Google Shape;6613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4" name="Google Shape;6614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15" name="Google Shape;6615;p31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16" name="Google Shape;6616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7" name="Google Shape;6617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8" name="Google Shape;6618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19" name="Google Shape;6619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0" name="Google Shape;6620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1" name="Google Shape;6621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2" name="Google Shape;6622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3" name="Google Shape;6623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4" name="Google Shape;6624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5" name="Google Shape;6625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6" name="Google Shape;6626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7" name="Google Shape;6627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28" name="Google Shape;6628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29" name="Google Shape;6629;p31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30" name="Google Shape;6630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1" name="Google Shape;6631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2" name="Google Shape;6632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3" name="Google Shape;6633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4" name="Google Shape;6634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5" name="Google Shape;6635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6" name="Google Shape;6636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7" name="Google Shape;6637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8" name="Google Shape;6638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9" name="Google Shape;6639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0" name="Google Shape;6640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1" name="Google Shape;6641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2" name="Google Shape;6642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43" name="Google Shape;6643;p31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44" name="Google Shape;6644;p3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5" name="Google Shape;6645;p3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6" name="Google Shape;6646;p3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7" name="Google Shape;6647;p3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8" name="Google Shape;6648;p3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9" name="Google Shape;6649;p3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0" name="Google Shape;6650;p3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1" name="Google Shape;6651;p3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2" name="Google Shape;6652;p3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3" name="Google Shape;6653;p3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4" name="Google Shape;6654;p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5" name="Google Shape;6655;p3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6" name="Google Shape;6656;p3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6657" name="Google Shape;6657;p31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58" name="Google Shape;6658;p31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59" name="Google Shape;6659;p31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60" name="Google Shape;6660;p31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61" name="Google Shape;6661;p31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62" name="Google Shape;6662;p31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663" name="Google Shape;6663;p31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6664" name="Google Shape;6664;p3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665" name="Google Shape;666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66" name="Google Shape;666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67" name="Google Shape;6667;p3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668" name="Google Shape;666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69" name="Google Shape;666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70" name="Google Shape;6670;p3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71" name="Google Shape;667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72" name="Google Shape;667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73" name="Google Shape;6673;p3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74" name="Google Shape;667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75" name="Google Shape;667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76" name="Google Shape;6676;p3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77" name="Google Shape;667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78" name="Google Shape;667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79" name="Google Shape;6679;p3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80" name="Google Shape;668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81" name="Google Shape;668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82" name="Google Shape;6682;p3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83" name="Google Shape;668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84" name="Google Shape;668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85" name="Google Shape;6685;p3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686" name="Google Shape;668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87" name="Google Shape;668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88" name="Google Shape;6688;p3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89" name="Google Shape;668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90" name="Google Shape;669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91" name="Google Shape;6691;p3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92" name="Google Shape;669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93" name="Google Shape;669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94" name="Google Shape;6694;p3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95" name="Google Shape;669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96" name="Google Shape;669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97" name="Google Shape;6697;p3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698" name="Google Shape;669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99" name="Google Shape;669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00" name="Google Shape;6700;p3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701" name="Google Shape;670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02" name="Google Shape;670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03" name="Google Shape;6703;p3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04" name="Google Shape;670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05" name="Google Shape;670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06" name="Google Shape;6706;p3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07" name="Google Shape;670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08" name="Google Shape;670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09" name="Google Shape;6709;p3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10" name="Google Shape;671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11" name="Google Shape;671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12" name="Google Shape;6712;p3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13" name="Google Shape;671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14" name="Google Shape;671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15" name="Google Shape;6715;p3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16" name="Google Shape;671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17" name="Google Shape;671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18" name="Google Shape;6718;p3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19" name="Google Shape;671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20" name="Google Shape;672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21" name="Google Shape;6721;p3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22" name="Google Shape;672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23" name="Google Shape;672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24" name="Google Shape;6724;p3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25" name="Google Shape;672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26" name="Google Shape;672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27" name="Google Shape;6727;p3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28" name="Google Shape;672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29" name="Google Shape;672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30" name="Google Shape;6730;p3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31" name="Google Shape;673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32" name="Google Shape;673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33" name="Google Shape;6733;p3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34" name="Google Shape;673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35" name="Google Shape;673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36" name="Google Shape;6736;p3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37" name="Google Shape;673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38" name="Google Shape;673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39" name="Google Shape;6739;p3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40" name="Google Shape;674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41" name="Google Shape;674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42" name="Google Shape;6742;p3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43" name="Google Shape;674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44" name="Google Shape;674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45" name="Google Shape;6745;p3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46" name="Google Shape;674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47" name="Google Shape;674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748" name="Google Shape;6748;p31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6749" name="Google Shape;6749;p3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750" name="Google Shape;675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51" name="Google Shape;675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52" name="Google Shape;6752;p3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753" name="Google Shape;675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54" name="Google Shape;675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55" name="Google Shape;6755;p3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56" name="Google Shape;675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57" name="Google Shape;675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58" name="Google Shape;6758;p3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59" name="Google Shape;675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60" name="Google Shape;676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61" name="Google Shape;6761;p3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62" name="Google Shape;676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63" name="Google Shape;676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64" name="Google Shape;6764;p3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65" name="Google Shape;676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66" name="Google Shape;676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67" name="Google Shape;6767;p3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68" name="Google Shape;676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69" name="Google Shape;676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70" name="Google Shape;6770;p3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771" name="Google Shape;677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72" name="Google Shape;677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73" name="Google Shape;6773;p3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74" name="Google Shape;677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75" name="Google Shape;677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76" name="Google Shape;6776;p3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77" name="Google Shape;677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78" name="Google Shape;677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79" name="Google Shape;6779;p3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80" name="Google Shape;678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81" name="Google Shape;678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82" name="Google Shape;6782;p3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83" name="Google Shape;678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84" name="Google Shape;678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85" name="Google Shape;6785;p3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786" name="Google Shape;678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87" name="Google Shape;678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88" name="Google Shape;6788;p3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89" name="Google Shape;678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90" name="Google Shape;679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91" name="Google Shape;6791;p3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92" name="Google Shape;679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93" name="Google Shape;679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94" name="Google Shape;6794;p3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95" name="Google Shape;679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96" name="Google Shape;679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97" name="Google Shape;6797;p3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98" name="Google Shape;679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99" name="Google Shape;679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00" name="Google Shape;6800;p3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01" name="Google Shape;680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02" name="Google Shape;680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03" name="Google Shape;6803;p3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04" name="Google Shape;680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05" name="Google Shape;680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06" name="Google Shape;6806;p3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07" name="Google Shape;680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08" name="Google Shape;680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09" name="Google Shape;6809;p3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10" name="Google Shape;681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11" name="Google Shape;681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12" name="Google Shape;6812;p3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13" name="Google Shape;681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14" name="Google Shape;681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15" name="Google Shape;6815;p3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16" name="Google Shape;681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17" name="Google Shape;681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18" name="Google Shape;6818;p3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19" name="Google Shape;681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20" name="Google Shape;682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21" name="Google Shape;6821;p3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22" name="Google Shape;682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23" name="Google Shape;682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24" name="Google Shape;6824;p3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25" name="Google Shape;682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26" name="Google Shape;682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27" name="Google Shape;6827;p3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28" name="Google Shape;682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29" name="Google Shape;682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30" name="Google Shape;6830;p3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31" name="Google Shape;683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32" name="Google Shape;683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833" name="Google Shape;6833;p31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6834" name="Google Shape;6834;p3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835" name="Google Shape;683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36" name="Google Shape;683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37" name="Google Shape;6837;p3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838" name="Google Shape;683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39" name="Google Shape;683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40" name="Google Shape;6840;p3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41" name="Google Shape;684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42" name="Google Shape;684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43" name="Google Shape;6843;p3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44" name="Google Shape;684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45" name="Google Shape;684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46" name="Google Shape;6846;p3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47" name="Google Shape;684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48" name="Google Shape;684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49" name="Google Shape;6849;p3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50" name="Google Shape;685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51" name="Google Shape;685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52" name="Google Shape;6852;p3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53" name="Google Shape;685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54" name="Google Shape;685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55" name="Google Shape;6855;p3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856" name="Google Shape;685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57" name="Google Shape;685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58" name="Google Shape;6858;p3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59" name="Google Shape;685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60" name="Google Shape;686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61" name="Google Shape;6861;p3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62" name="Google Shape;686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63" name="Google Shape;686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64" name="Google Shape;6864;p3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65" name="Google Shape;686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66" name="Google Shape;686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67" name="Google Shape;6867;p3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68" name="Google Shape;686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69" name="Google Shape;686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70" name="Google Shape;6870;p3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871" name="Google Shape;687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72" name="Google Shape;687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73" name="Google Shape;6873;p3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74" name="Google Shape;687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75" name="Google Shape;687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76" name="Google Shape;6876;p3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77" name="Google Shape;687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78" name="Google Shape;687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79" name="Google Shape;6879;p3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80" name="Google Shape;688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81" name="Google Shape;688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82" name="Google Shape;6882;p3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83" name="Google Shape;688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84" name="Google Shape;688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85" name="Google Shape;6885;p3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86" name="Google Shape;688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87" name="Google Shape;688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88" name="Google Shape;6888;p3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89" name="Google Shape;688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90" name="Google Shape;689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91" name="Google Shape;6891;p3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92" name="Google Shape;689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93" name="Google Shape;689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94" name="Google Shape;6894;p3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95" name="Google Shape;689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96" name="Google Shape;689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897" name="Google Shape;6897;p3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898" name="Google Shape;689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99" name="Google Shape;689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00" name="Google Shape;6900;p3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01" name="Google Shape;690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02" name="Google Shape;690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03" name="Google Shape;6903;p3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04" name="Google Shape;690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05" name="Google Shape;690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06" name="Google Shape;6906;p3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07" name="Google Shape;690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08" name="Google Shape;690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09" name="Google Shape;6909;p3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10" name="Google Shape;691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11" name="Google Shape;691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12" name="Google Shape;6912;p3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13" name="Google Shape;691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14" name="Google Shape;691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15" name="Google Shape;6915;p3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16" name="Google Shape;691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17" name="Google Shape;691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6918" name="Google Shape;6918;p31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6919" name="Google Shape;6919;p3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920" name="Google Shape;692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21" name="Google Shape;692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22" name="Google Shape;6922;p3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923" name="Google Shape;692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24" name="Google Shape;692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25" name="Google Shape;6925;p3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26" name="Google Shape;692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27" name="Google Shape;692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28" name="Google Shape;6928;p3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29" name="Google Shape;692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30" name="Google Shape;693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31" name="Google Shape;6931;p3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32" name="Google Shape;693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33" name="Google Shape;693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34" name="Google Shape;6934;p3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35" name="Google Shape;693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36" name="Google Shape;693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37" name="Google Shape;6937;p3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38" name="Google Shape;693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39" name="Google Shape;693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40" name="Google Shape;6940;p3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941" name="Google Shape;694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42" name="Google Shape;694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43" name="Google Shape;6943;p3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44" name="Google Shape;694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45" name="Google Shape;694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46" name="Google Shape;6946;p3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47" name="Google Shape;694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48" name="Google Shape;694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49" name="Google Shape;6949;p3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50" name="Google Shape;695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51" name="Google Shape;695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52" name="Google Shape;6952;p3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53" name="Google Shape;695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54" name="Google Shape;695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55" name="Google Shape;6955;p3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6956" name="Google Shape;695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57" name="Google Shape;695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58" name="Google Shape;6958;p3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59" name="Google Shape;695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60" name="Google Shape;696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61" name="Google Shape;6961;p3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62" name="Google Shape;696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63" name="Google Shape;696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64" name="Google Shape;6964;p3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65" name="Google Shape;696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66" name="Google Shape;696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67" name="Google Shape;6967;p3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68" name="Google Shape;696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69" name="Google Shape;696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70" name="Google Shape;6970;p3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71" name="Google Shape;697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72" name="Google Shape;697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73" name="Google Shape;6973;p3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74" name="Google Shape;6974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75" name="Google Shape;6975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76" name="Google Shape;6976;p3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77" name="Google Shape;6977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78" name="Google Shape;6978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79" name="Google Shape;6979;p3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80" name="Google Shape;6980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81" name="Google Shape;6981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82" name="Google Shape;6982;p3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83" name="Google Shape;6983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84" name="Google Shape;6984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85" name="Google Shape;6985;p3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86" name="Google Shape;6986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87" name="Google Shape;6987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88" name="Google Shape;6988;p3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89" name="Google Shape;6989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90" name="Google Shape;6990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91" name="Google Shape;6991;p3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92" name="Google Shape;6992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93" name="Google Shape;6993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94" name="Google Shape;6994;p3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95" name="Google Shape;6995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96" name="Google Shape;6996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997" name="Google Shape;6997;p3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98" name="Google Shape;6998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99" name="Google Shape;6999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00" name="Google Shape;7000;p3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001" name="Google Shape;7001;p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02" name="Google Shape;7002;p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7003" name="Google Shape;7003;p31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04" name="Google Shape;7004;p31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>
            <a:gsLst>
              <a:gs pos="0">
                <a:srgbClr val="FCDEB2"/>
              </a:gs>
              <a:gs pos="8000">
                <a:srgbClr val="FCDEB2"/>
              </a:gs>
              <a:gs pos="36000">
                <a:srgbClr val="FAC77D"/>
              </a:gs>
              <a:gs pos="58000">
                <a:srgbClr val="FBA97D"/>
              </a:gs>
              <a:gs pos="100000">
                <a:srgbClr val="FBA97D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05" name="Google Shape;7005;p31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nucleus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006" name="Google Shape;7006;p31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7007" name="Google Shape;7007;p31"/>
            <p:cNvSpPr/>
            <p:nvPr/>
          </p:nvSpPr>
          <p:spPr>
            <a:xfrm>
              <a:off x="4156364" y="6151418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008" name="Google Shape;7008;p31"/>
            <p:cNvSpPr/>
            <p:nvPr/>
          </p:nvSpPr>
          <p:spPr>
            <a:xfrm>
              <a:off x="4308764" y="6172200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7009" name="Google Shape;7009;p31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0" name="Google Shape;7010;p31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1" name="Google Shape;7011;p31"/>
          <p:cNvSpPr/>
          <p:nvPr/>
        </p:nvSpPr>
        <p:spPr>
          <a:xfrm>
            <a:off x="3465303" y="1371600"/>
            <a:ext cx="345058" cy="1371357"/>
          </a:xfrm>
          <a:prstGeom prst="roundRect">
            <a:avLst>
              <a:gd fmla="val 16667" name="adj"/>
            </a:avLst>
          </a:prstGeom>
          <a:solidFill>
            <a:srgbClr val="FCDEB2"/>
          </a:solidFill>
          <a:ln cap="flat" cmpd="sng" w="25400">
            <a:solidFill>
              <a:srgbClr val="FF33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2" name="Google Shape;7012;p31"/>
          <p:cNvSpPr/>
          <p:nvPr/>
        </p:nvSpPr>
        <p:spPr>
          <a:xfrm>
            <a:off x="3936985" y="1371600"/>
            <a:ext cx="345058" cy="1371357"/>
          </a:xfrm>
          <a:prstGeom prst="roundRect">
            <a:avLst>
              <a:gd fmla="val 16667" name="adj"/>
            </a:avLst>
          </a:prstGeom>
          <a:solidFill>
            <a:srgbClr val="99FF33"/>
          </a:solidFill>
          <a:ln cap="flat" cmpd="sng" w="25400">
            <a:solidFill>
              <a:srgbClr val="34AC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3" name="Google Shape;7013;p31"/>
          <p:cNvSpPr/>
          <p:nvPr/>
        </p:nvSpPr>
        <p:spPr>
          <a:xfrm>
            <a:off x="3473419" y="2742957"/>
            <a:ext cx="336581" cy="686043"/>
          </a:xfrm>
          <a:prstGeom prst="ellipse">
            <a:avLst/>
          </a:prstGeom>
          <a:solidFill>
            <a:srgbClr val="FF3399"/>
          </a:solidFill>
          <a:ln cap="flat" cmpd="sng" w="25400">
            <a:solidFill>
              <a:srgbClr val="FF33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4" name="Google Shape;7014;p31"/>
          <p:cNvSpPr/>
          <p:nvPr/>
        </p:nvSpPr>
        <p:spPr>
          <a:xfrm>
            <a:off x="3962400" y="2743200"/>
            <a:ext cx="336581" cy="686043"/>
          </a:xfrm>
          <a:prstGeom prst="ellipse">
            <a:avLst/>
          </a:prstGeom>
          <a:solidFill>
            <a:srgbClr val="81D319"/>
          </a:solidFill>
          <a:ln cap="flat" cmpd="sng" w="25400">
            <a:solidFill>
              <a:srgbClr val="81D3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5" name="Google Shape;7015;p31"/>
          <p:cNvSpPr/>
          <p:nvPr/>
        </p:nvSpPr>
        <p:spPr>
          <a:xfrm>
            <a:off x="3627986" y="3429000"/>
            <a:ext cx="639214" cy="838200"/>
          </a:xfrm>
          <a:prstGeom prst="lightningBolt">
            <a:avLst/>
          </a:prstGeom>
          <a:solidFill>
            <a:srgbClr val="FFFF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6" name="Google Shape;7016;p31"/>
          <p:cNvSpPr txBox="1"/>
          <p:nvPr/>
        </p:nvSpPr>
        <p:spPr>
          <a:xfrm>
            <a:off x="76200" y="3657600"/>
            <a:ext cx="3054881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Involved in the immune response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Signals between downstream proteins result in enhanced transcription of inflammatory genes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7" name="Google Shape;7017;p31"/>
          <p:cNvSpPr/>
          <p:nvPr/>
        </p:nvSpPr>
        <p:spPr>
          <a:xfrm>
            <a:off x="5961331" y="4800600"/>
            <a:ext cx="915211" cy="759767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accent1"/>
          </a:soli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18" name="Google Shape;7018;p31"/>
          <p:cNvSpPr txBox="1"/>
          <p:nvPr/>
        </p:nvSpPr>
        <p:spPr>
          <a:xfrm>
            <a:off x="7025546" y="4572000"/>
            <a:ext cx="1862962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Immune response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1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669" name="Google Shape;669;p1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Receptors receive chemical signals that give commands to the cell.</a:t>
            </a:r>
            <a:endParaRPr/>
          </a:p>
        </p:txBody>
      </p:sp>
      <p:pic>
        <p:nvPicPr>
          <p:cNvPr descr="C:\Users\Misty\AppData\Local\Microsoft\Windows\Temporary Internet Files\Content.IE5\0GOOTJ45\MM900315759[1].gif" id="670" name="Google Shape;67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3221426"/>
            <a:ext cx="1676400" cy="2384981"/>
          </a:xfrm>
          <a:prstGeom prst="rect">
            <a:avLst/>
          </a:prstGeom>
          <a:noFill/>
          <a:ln>
            <a:noFill/>
          </a:ln>
        </p:spPr>
      </p:pic>
      <p:sp>
        <p:nvSpPr>
          <p:cNvPr id="671" name="Google Shape;671;p14"/>
          <p:cNvSpPr txBox="1"/>
          <p:nvPr/>
        </p:nvSpPr>
        <p:spPr>
          <a:xfrm>
            <a:off x="3581400" y="3886200"/>
            <a:ext cx="1905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Die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2" name="Google Shape;672;p14"/>
          <p:cNvSpPr txBox="1"/>
          <p:nvPr/>
        </p:nvSpPr>
        <p:spPr>
          <a:xfrm>
            <a:off x="3581400" y="4800600"/>
            <a:ext cx="1905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B050"/>
                </a:solidFill>
                <a:latin typeface="Gill Sans"/>
                <a:ea typeface="Gill Sans"/>
                <a:cs typeface="Gill Sans"/>
                <a:sym typeface="Gill Sans"/>
              </a:rPr>
              <a:t>Divide</a:t>
            </a:r>
            <a:endParaRPr b="1" sz="2400">
              <a:solidFill>
                <a:srgbClr val="00B05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3" name="Google Shape;673;p14"/>
          <p:cNvSpPr txBox="1"/>
          <p:nvPr/>
        </p:nvSpPr>
        <p:spPr>
          <a:xfrm>
            <a:off x="3581400" y="4338935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C000"/>
                </a:solidFill>
                <a:latin typeface="Gill Sans"/>
                <a:ea typeface="Gill Sans"/>
                <a:cs typeface="Gill Sans"/>
                <a:sym typeface="Gill Sans"/>
              </a:rPr>
              <a:t>Allow this molecule to pass</a:t>
            </a:r>
            <a:endParaRPr b="1" sz="2400">
              <a:solidFill>
                <a:srgbClr val="FFC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3" name="Shape 7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" name="Google Shape;7024;p32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Examples of these:</a:t>
            </a:r>
            <a:endParaRPr/>
          </a:p>
        </p:txBody>
      </p:sp>
      <p:sp>
        <p:nvSpPr>
          <p:cNvPr id="7025" name="Google Shape;7025;p3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Ligands include: Lipopolysaccharide, double-stranded RNA, flagellin, heat shock proteins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Important for the innate immune response to bacterial and viral stimuli.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30" name="Shape 7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1" name="Google Shape;7031;p3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32" name="Google Shape;7032;p33"/>
          <p:cNvSpPr txBox="1"/>
          <p:nvPr>
            <p:ph type="title"/>
          </p:nvPr>
        </p:nvSpPr>
        <p:spPr>
          <a:xfrm>
            <a:off x="1435608" y="-7620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Class 2: Intracellular receptors</a:t>
            </a:r>
            <a:endParaRPr/>
          </a:p>
        </p:txBody>
      </p:sp>
      <p:sp>
        <p:nvSpPr>
          <p:cNvPr id="7033" name="Google Shape;7033;p33"/>
          <p:cNvSpPr txBox="1"/>
          <p:nvPr>
            <p:ph idx="1" type="body"/>
          </p:nvPr>
        </p:nvSpPr>
        <p:spPr>
          <a:xfrm>
            <a:off x="1435608" y="9144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Can be divided into 2 general groups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>
                <a:solidFill>
                  <a:srgbClr val="FF0000"/>
                </a:solidFill>
              </a:rPr>
              <a:t>Nuclear and cytoplasmic</a:t>
            </a:r>
            <a:endParaRPr>
              <a:solidFill>
                <a:srgbClr val="FF0000"/>
              </a:solidFill>
            </a:endParaRPr>
          </a:p>
        </p:txBody>
      </p:sp>
      <p:grpSp>
        <p:nvGrpSpPr>
          <p:cNvPr id="7034" name="Google Shape;7034;p33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7035" name="Google Shape;7035;p3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7036" name="Google Shape;7036;p3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7037" name="Google Shape;7037;p3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7038" name="Google Shape;7038;p3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39" name="Google Shape;7039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0" name="Google Shape;7040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1" name="Google Shape;7041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2" name="Google Shape;7042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3" name="Google Shape;7043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4" name="Google Shape;7044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5" name="Google Shape;7045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6" name="Google Shape;7046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7" name="Google Shape;7047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8" name="Google Shape;7048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9" name="Google Shape;7049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0" name="Google Shape;7050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1" name="Google Shape;7051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52" name="Google Shape;7052;p3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53" name="Google Shape;7053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4" name="Google Shape;7054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5" name="Google Shape;7055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6" name="Google Shape;7056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7" name="Google Shape;7057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8" name="Google Shape;7058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59" name="Google Shape;7059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0" name="Google Shape;7060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1" name="Google Shape;7061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2" name="Google Shape;7062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3" name="Google Shape;7063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4" name="Google Shape;7064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5" name="Google Shape;7065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66" name="Google Shape;7066;p3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67" name="Google Shape;7067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8" name="Google Shape;7068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69" name="Google Shape;7069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0" name="Google Shape;7070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1" name="Google Shape;7071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2" name="Google Shape;7072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3" name="Google Shape;7073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4" name="Google Shape;7074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5" name="Google Shape;7075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6" name="Google Shape;7076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7" name="Google Shape;7077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8" name="Google Shape;7078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9" name="Google Shape;7079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080" name="Google Shape;7080;p3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1" name="Google Shape;7081;p3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2" name="Google Shape;7082;p3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3" name="Google Shape;7083;p3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4" name="Google Shape;7084;p3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5" name="Google Shape;7085;p3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6" name="Google Shape;7086;p3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7" name="Google Shape;7087;p3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8" name="Google Shape;7088;p3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89" name="Google Shape;7089;p3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0" name="Google Shape;7090;p3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1" name="Google Shape;7091;p3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2" name="Google Shape;7092;p3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3" name="Google Shape;7093;p3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4" name="Google Shape;7094;p3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5" name="Google Shape;7095;p3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6" name="Google Shape;7096;p3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7" name="Google Shape;7097;p3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8" name="Google Shape;7098;p3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099" name="Google Shape;7099;p3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7100" name="Google Shape;7100;p3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7101" name="Google Shape;7101;p3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02" name="Google Shape;7102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3" name="Google Shape;7103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4" name="Google Shape;7104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5" name="Google Shape;7105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6" name="Google Shape;7106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7" name="Google Shape;7107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8" name="Google Shape;7108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9" name="Google Shape;7109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0" name="Google Shape;7110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1" name="Google Shape;7111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2" name="Google Shape;7112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3" name="Google Shape;7113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4" name="Google Shape;7114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15" name="Google Shape;7115;p3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16" name="Google Shape;7116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7" name="Google Shape;7117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8" name="Google Shape;7118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9" name="Google Shape;7119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0" name="Google Shape;7120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1" name="Google Shape;7121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2" name="Google Shape;7122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3" name="Google Shape;7123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4" name="Google Shape;7124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5" name="Google Shape;7125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6" name="Google Shape;7126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7" name="Google Shape;7127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8" name="Google Shape;7128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29" name="Google Shape;7129;p3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30" name="Google Shape;7130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1" name="Google Shape;7131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2" name="Google Shape;7132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3" name="Google Shape;7133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4" name="Google Shape;7134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5" name="Google Shape;7135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6" name="Google Shape;7136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7" name="Google Shape;7137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8" name="Google Shape;7138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9" name="Google Shape;7139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0" name="Google Shape;7140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1" name="Google Shape;7141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2" name="Google Shape;7142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43" name="Google Shape;7143;p3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44" name="Google Shape;7144;p3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5" name="Google Shape;7145;p3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6" name="Google Shape;7146;p3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7" name="Google Shape;7147;p3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8" name="Google Shape;7148;p3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9" name="Google Shape;7149;p3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0" name="Google Shape;7150;p3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1" name="Google Shape;7151;p3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2" name="Google Shape;7152;p3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3" name="Google Shape;7153;p3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4" name="Google Shape;7154;p3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5" name="Google Shape;7155;p3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6" name="Google Shape;7156;p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157" name="Google Shape;7157;p3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58" name="Google Shape;7158;p3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59" name="Google Shape;7159;p3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60" name="Google Shape;7160;p3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61" name="Google Shape;7161;p3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62" name="Google Shape;7162;p3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163" name="Google Shape;7163;p3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7164" name="Google Shape;7164;p3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65" name="Google Shape;716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66" name="Google Shape;716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67" name="Google Shape;7167;p3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68" name="Google Shape;716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69" name="Google Shape;716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70" name="Google Shape;7170;p3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71" name="Google Shape;717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72" name="Google Shape;717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73" name="Google Shape;7173;p3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74" name="Google Shape;717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75" name="Google Shape;717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76" name="Google Shape;7176;p3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77" name="Google Shape;717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78" name="Google Shape;717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79" name="Google Shape;7179;p3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80" name="Google Shape;718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81" name="Google Shape;718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82" name="Google Shape;7182;p3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83" name="Google Shape;718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84" name="Google Shape;718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85" name="Google Shape;7185;p3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86" name="Google Shape;718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87" name="Google Shape;718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88" name="Google Shape;7188;p3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89" name="Google Shape;718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90" name="Google Shape;719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91" name="Google Shape;7191;p3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92" name="Google Shape;719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93" name="Google Shape;719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94" name="Google Shape;7194;p3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95" name="Google Shape;719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96" name="Google Shape;719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97" name="Google Shape;7197;p3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98" name="Google Shape;719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99" name="Google Shape;719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00" name="Google Shape;7200;p3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01" name="Google Shape;720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02" name="Google Shape;720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03" name="Google Shape;7203;p3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04" name="Google Shape;720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05" name="Google Shape;720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06" name="Google Shape;7206;p3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07" name="Google Shape;720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08" name="Google Shape;720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09" name="Google Shape;7209;p3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10" name="Google Shape;721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11" name="Google Shape;721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12" name="Google Shape;7212;p3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13" name="Google Shape;721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14" name="Google Shape;721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15" name="Google Shape;7215;p3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16" name="Google Shape;721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17" name="Google Shape;721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18" name="Google Shape;7218;p3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19" name="Google Shape;721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0" name="Google Shape;722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21" name="Google Shape;7221;p3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22" name="Google Shape;722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3" name="Google Shape;722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24" name="Google Shape;7224;p3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25" name="Google Shape;722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6" name="Google Shape;722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27" name="Google Shape;7227;p3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28" name="Google Shape;722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9" name="Google Shape;722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30" name="Google Shape;7230;p3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31" name="Google Shape;723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32" name="Google Shape;723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33" name="Google Shape;7233;p3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34" name="Google Shape;723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35" name="Google Shape;723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36" name="Google Shape;7236;p3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37" name="Google Shape;723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38" name="Google Shape;723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39" name="Google Shape;7239;p3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40" name="Google Shape;724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41" name="Google Shape;724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42" name="Google Shape;7242;p3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43" name="Google Shape;724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44" name="Google Shape;724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45" name="Google Shape;7245;p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46" name="Google Shape;724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47" name="Google Shape;724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248" name="Google Shape;7248;p3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7249" name="Google Shape;7249;p3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50" name="Google Shape;725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51" name="Google Shape;725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52" name="Google Shape;7252;p3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53" name="Google Shape;725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54" name="Google Shape;725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55" name="Google Shape;7255;p3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56" name="Google Shape;725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57" name="Google Shape;725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58" name="Google Shape;7258;p3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59" name="Google Shape;725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0" name="Google Shape;726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61" name="Google Shape;7261;p3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62" name="Google Shape;726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3" name="Google Shape;726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64" name="Google Shape;7264;p3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65" name="Google Shape;726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6" name="Google Shape;726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67" name="Google Shape;7267;p3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68" name="Google Shape;726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9" name="Google Shape;726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70" name="Google Shape;7270;p3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71" name="Google Shape;727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72" name="Google Shape;727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73" name="Google Shape;7273;p3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74" name="Google Shape;727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75" name="Google Shape;727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76" name="Google Shape;7276;p3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77" name="Google Shape;727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78" name="Google Shape;727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79" name="Google Shape;7279;p3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80" name="Google Shape;728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81" name="Google Shape;728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82" name="Google Shape;7282;p3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83" name="Google Shape;728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84" name="Google Shape;728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85" name="Google Shape;7285;p3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86" name="Google Shape;728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87" name="Google Shape;728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88" name="Google Shape;7288;p3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89" name="Google Shape;728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0" name="Google Shape;729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91" name="Google Shape;7291;p3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92" name="Google Shape;729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3" name="Google Shape;729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94" name="Google Shape;7294;p3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95" name="Google Shape;729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6" name="Google Shape;729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97" name="Google Shape;7297;p3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298" name="Google Shape;729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9" name="Google Shape;729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00" name="Google Shape;7300;p3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01" name="Google Shape;730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02" name="Google Shape;730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03" name="Google Shape;7303;p3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04" name="Google Shape;730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05" name="Google Shape;730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06" name="Google Shape;7306;p3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07" name="Google Shape;730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08" name="Google Shape;730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09" name="Google Shape;7309;p3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10" name="Google Shape;731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11" name="Google Shape;731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12" name="Google Shape;7312;p3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13" name="Google Shape;731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14" name="Google Shape;731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15" name="Google Shape;7315;p3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16" name="Google Shape;731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17" name="Google Shape;731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18" name="Google Shape;7318;p3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19" name="Google Shape;731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0" name="Google Shape;732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21" name="Google Shape;7321;p3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22" name="Google Shape;732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3" name="Google Shape;732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24" name="Google Shape;7324;p3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25" name="Google Shape;732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6" name="Google Shape;732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27" name="Google Shape;7327;p3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28" name="Google Shape;732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9" name="Google Shape;732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30" name="Google Shape;7330;p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31" name="Google Shape;733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32" name="Google Shape;733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333" name="Google Shape;7333;p3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7334" name="Google Shape;7334;p3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35" name="Google Shape;733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36" name="Google Shape;733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37" name="Google Shape;7337;p3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38" name="Google Shape;733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39" name="Google Shape;733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40" name="Google Shape;7340;p3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41" name="Google Shape;734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42" name="Google Shape;734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43" name="Google Shape;7343;p3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44" name="Google Shape;734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45" name="Google Shape;734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46" name="Google Shape;7346;p3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47" name="Google Shape;734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48" name="Google Shape;734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49" name="Google Shape;7349;p3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50" name="Google Shape;735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51" name="Google Shape;735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52" name="Google Shape;7352;p3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53" name="Google Shape;735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54" name="Google Shape;735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55" name="Google Shape;7355;p3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56" name="Google Shape;735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57" name="Google Shape;735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58" name="Google Shape;7358;p3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59" name="Google Shape;735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60" name="Google Shape;736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61" name="Google Shape;7361;p3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62" name="Google Shape;736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63" name="Google Shape;736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64" name="Google Shape;7364;p3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65" name="Google Shape;736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66" name="Google Shape;736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67" name="Google Shape;7367;p3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68" name="Google Shape;736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69" name="Google Shape;736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70" name="Google Shape;7370;p3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71" name="Google Shape;737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72" name="Google Shape;737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73" name="Google Shape;7373;p3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74" name="Google Shape;737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75" name="Google Shape;737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76" name="Google Shape;7376;p3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77" name="Google Shape;737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78" name="Google Shape;737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79" name="Google Shape;7379;p3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80" name="Google Shape;738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81" name="Google Shape;738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82" name="Google Shape;7382;p3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83" name="Google Shape;738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84" name="Google Shape;738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85" name="Google Shape;7385;p3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86" name="Google Shape;738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87" name="Google Shape;738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88" name="Google Shape;7388;p3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89" name="Google Shape;738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90" name="Google Shape;739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91" name="Google Shape;7391;p3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92" name="Google Shape;739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93" name="Google Shape;739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94" name="Google Shape;7394;p3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95" name="Google Shape;739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96" name="Google Shape;739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97" name="Google Shape;7397;p3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98" name="Google Shape;739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99" name="Google Shape;739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00" name="Google Shape;7400;p3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01" name="Google Shape;740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02" name="Google Shape;740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03" name="Google Shape;7403;p3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04" name="Google Shape;740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05" name="Google Shape;740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06" name="Google Shape;7406;p3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07" name="Google Shape;740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08" name="Google Shape;740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09" name="Google Shape;7409;p3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10" name="Google Shape;741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11" name="Google Shape;741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12" name="Google Shape;7412;p3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13" name="Google Shape;741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14" name="Google Shape;741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15" name="Google Shape;7415;p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16" name="Google Shape;741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17" name="Google Shape;741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418" name="Google Shape;7418;p3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7419" name="Google Shape;7419;p3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420" name="Google Shape;742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21" name="Google Shape;742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22" name="Google Shape;7422;p3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423" name="Google Shape;742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24" name="Google Shape;742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25" name="Google Shape;7425;p3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26" name="Google Shape;742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27" name="Google Shape;742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28" name="Google Shape;7428;p3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29" name="Google Shape;742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30" name="Google Shape;743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31" name="Google Shape;7431;p3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32" name="Google Shape;743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33" name="Google Shape;743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34" name="Google Shape;7434;p3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35" name="Google Shape;743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36" name="Google Shape;743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37" name="Google Shape;7437;p3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38" name="Google Shape;743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39" name="Google Shape;743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40" name="Google Shape;7440;p3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441" name="Google Shape;744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42" name="Google Shape;744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43" name="Google Shape;7443;p3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44" name="Google Shape;744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45" name="Google Shape;744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46" name="Google Shape;7446;p3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47" name="Google Shape;744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48" name="Google Shape;744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49" name="Google Shape;7449;p3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50" name="Google Shape;745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51" name="Google Shape;745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52" name="Google Shape;7452;p3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53" name="Google Shape;745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54" name="Google Shape;745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55" name="Google Shape;7455;p3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456" name="Google Shape;745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57" name="Google Shape;745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58" name="Google Shape;7458;p3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59" name="Google Shape;745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60" name="Google Shape;746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61" name="Google Shape;7461;p3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62" name="Google Shape;746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63" name="Google Shape;746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64" name="Google Shape;7464;p3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65" name="Google Shape;746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66" name="Google Shape;746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67" name="Google Shape;7467;p3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68" name="Google Shape;746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69" name="Google Shape;746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70" name="Google Shape;7470;p3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71" name="Google Shape;747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72" name="Google Shape;747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73" name="Google Shape;7473;p3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74" name="Google Shape;7474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75" name="Google Shape;7475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76" name="Google Shape;7476;p3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77" name="Google Shape;7477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78" name="Google Shape;7478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79" name="Google Shape;7479;p3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80" name="Google Shape;7480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81" name="Google Shape;7481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82" name="Google Shape;7482;p3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83" name="Google Shape;7483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84" name="Google Shape;7484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85" name="Google Shape;7485;p3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86" name="Google Shape;7486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87" name="Google Shape;7487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88" name="Google Shape;7488;p3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89" name="Google Shape;7489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90" name="Google Shape;7490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91" name="Google Shape;7491;p3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92" name="Google Shape;7492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93" name="Google Shape;7493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94" name="Google Shape;7494;p3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95" name="Google Shape;7495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96" name="Google Shape;7496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97" name="Google Shape;7497;p3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98" name="Google Shape;7498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99" name="Google Shape;7499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00" name="Google Shape;7500;p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01" name="Google Shape;7501;p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02" name="Google Shape;7502;p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7503" name="Google Shape;7503;p3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04" name="Google Shape;7504;p33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>
            <a:gsLst>
              <a:gs pos="0">
                <a:srgbClr val="FCDEB2"/>
              </a:gs>
              <a:gs pos="8000">
                <a:srgbClr val="FCDEB2"/>
              </a:gs>
              <a:gs pos="36000">
                <a:srgbClr val="FAC77D"/>
              </a:gs>
              <a:gs pos="58000">
                <a:srgbClr val="FBA97D"/>
              </a:gs>
              <a:gs pos="100000">
                <a:srgbClr val="FBA97D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05" name="Google Shape;7505;p33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nucleus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506" name="Google Shape;7506;p33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7507" name="Google Shape;7507;p33"/>
            <p:cNvSpPr/>
            <p:nvPr/>
          </p:nvSpPr>
          <p:spPr>
            <a:xfrm>
              <a:off x="4156364" y="6151418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508" name="Google Shape;7508;p33"/>
            <p:cNvSpPr/>
            <p:nvPr/>
          </p:nvSpPr>
          <p:spPr>
            <a:xfrm>
              <a:off x="4308764" y="6172200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7509" name="Google Shape;7509;p33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510" name="Google Shape;7510;p33"/>
          <p:cNvGrpSpPr/>
          <p:nvPr/>
        </p:nvGrpSpPr>
        <p:grpSpPr>
          <a:xfrm>
            <a:off x="5509164" y="5334000"/>
            <a:ext cx="434436" cy="457200"/>
            <a:chOff x="5509164" y="5334000"/>
            <a:chExt cx="434436" cy="457200"/>
          </a:xfrm>
        </p:grpSpPr>
        <p:sp>
          <p:nvSpPr>
            <p:cNvPr id="7511" name="Google Shape;7511;p33"/>
            <p:cNvSpPr/>
            <p:nvPr/>
          </p:nvSpPr>
          <p:spPr>
            <a:xfrm>
              <a:off x="5509164" y="5334000"/>
              <a:ext cx="205836" cy="457200"/>
            </a:xfrm>
            <a:prstGeom prst="flowChartCollate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512" name="Google Shape;7512;p33"/>
            <p:cNvSpPr/>
            <p:nvPr/>
          </p:nvSpPr>
          <p:spPr>
            <a:xfrm>
              <a:off x="5737764" y="5334000"/>
              <a:ext cx="205836" cy="457200"/>
            </a:xfrm>
            <a:prstGeom prst="flowChartCollate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7513" name="Google Shape;7513;p33"/>
          <p:cNvSpPr/>
          <p:nvPr/>
        </p:nvSpPr>
        <p:spPr>
          <a:xfrm>
            <a:off x="4120084" y="4094260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14" name="Google Shape;7514;p33"/>
          <p:cNvSpPr/>
          <p:nvPr/>
        </p:nvSpPr>
        <p:spPr>
          <a:xfrm>
            <a:off x="4495800" y="3775605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515" name="Google Shape;7515;p33"/>
          <p:cNvGrpSpPr/>
          <p:nvPr/>
        </p:nvGrpSpPr>
        <p:grpSpPr>
          <a:xfrm>
            <a:off x="1981200" y="4191000"/>
            <a:ext cx="434436" cy="457200"/>
            <a:chOff x="1981200" y="4191000"/>
            <a:chExt cx="434436" cy="457200"/>
          </a:xfrm>
        </p:grpSpPr>
        <p:sp>
          <p:nvSpPr>
            <p:cNvPr id="7516" name="Google Shape;7516;p33"/>
            <p:cNvSpPr/>
            <p:nvPr/>
          </p:nvSpPr>
          <p:spPr>
            <a:xfrm>
              <a:off x="19812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517" name="Google Shape;7517;p33"/>
            <p:cNvSpPr/>
            <p:nvPr/>
          </p:nvSpPr>
          <p:spPr>
            <a:xfrm>
              <a:off x="22098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7518" name="Google Shape;7518;p33"/>
          <p:cNvSpPr txBox="1"/>
          <p:nvPr/>
        </p:nvSpPr>
        <p:spPr>
          <a:xfrm>
            <a:off x="5943600" y="47961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Nuclear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19" name="Google Shape;7519;p33"/>
          <p:cNvSpPr txBox="1"/>
          <p:nvPr/>
        </p:nvSpPr>
        <p:spPr>
          <a:xfrm>
            <a:off x="1706149" y="3470333"/>
            <a:ext cx="19875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Cytoplasmic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20" name="Google Shape;7520;p33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25" name="Shape 7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" name="Google Shape;7526;p3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527" name="Google Shape;7527;p34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7528" name="Google Shape;7528;p34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7529" name="Google Shape;7529;p34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7530" name="Google Shape;7530;p34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7531" name="Google Shape;7531;p34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32" name="Google Shape;7532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3" name="Google Shape;7533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4" name="Google Shape;7534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5" name="Google Shape;7535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6" name="Google Shape;7536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7" name="Google Shape;7537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8" name="Google Shape;7538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39" name="Google Shape;7539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0" name="Google Shape;7540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1" name="Google Shape;7541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2" name="Google Shape;7542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3" name="Google Shape;7543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4" name="Google Shape;7544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45" name="Google Shape;7545;p34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46" name="Google Shape;7546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7" name="Google Shape;7547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8" name="Google Shape;7548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9" name="Google Shape;7549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0" name="Google Shape;7550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1" name="Google Shape;7551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2" name="Google Shape;7552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3" name="Google Shape;7553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4" name="Google Shape;7554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5" name="Google Shape;7555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6" name="Google Shape;7556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7" name="Google Shape;7557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8" name="Google Shape;7558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59" name="Google Shape;7559;p34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60" name="Google Shape;7560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1" name="Google Shape;7561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2" name="Google Shape;7562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3" name="Google Shape;7563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4" name="Google Shape;7564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5" name="Google Shape;7565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6" name="Google Shape;7566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7" name="Google Shape;7567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8" name="Google Shape;7568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9" name="Google Shape;7569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0" name="Google Shape;7570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1" name="Google Shape;7571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2" name="Google Shape;7572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573" name="Google Shape;7573;p34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4" name="Google Shape;7574;p34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5" name="Google Shape;7575;p34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6" name="Google Shape;7576;p34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7" name="Google Shape;7577;p34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8" name="Google Shape;7578;p34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9" name="Google Shape;7579;p34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0" name="Google Shape;7580;p34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1" name="Google Shape;7581;p34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2" name="Google Shape;7582;p3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3" name="Google Shape;7583;p34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4" name="Google Shape;7584;p34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5" name="Google Shape;7585;p34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6" name="Google Shape;7586;p34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7" name="Google Shape;7587;p34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8" name="Google Shape;7588;p34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9" name="Google Shape;7589;p34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90" name="Google Shape;7590;p34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91" name="Google Shape;7591;p34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592" name="Google Shape;7592;p34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7593" name="Google Shape;7593;p3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7594" name="Google Shape;7594;p34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95" name="Google Shape;7595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6" name="Google Shape;7596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7" name="Google Shape;7597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8" name="Google Shape;7598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9" name="Google Shape;7599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0" name="Google Shape;7600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1" name="Google Shape;7601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2" name="Google Shape;7602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3" name="Google Shape;7603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4" name="Google Shape;7604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5" name="Google Shape;7605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6" name="Google Shape;7606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7" name="Google Shape;7607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08" name="Google Shape;7608;p34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609" name="Google Shape;7609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0" name="Google Shape;7610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1" name="Google Shape;7611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2" name="Google Shape;7612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3" name="Google Shape;7613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4" name="Google Shape;7614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5" name="Google Shape;7615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6" name="Google Shape;7616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7" name="Google Shape;7617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8" name="Google Shape;7618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9" name="Google Shape;7619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0" name="Google Shape;7620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1" name="Google Shape;7621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22" name="Google Shape;7622;p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623" name="Google Shape;7623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4" name="Google Shape;7624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5" name="Google Shape;7625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6" name="Google Shape;7626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7" name="Google Shape;7627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8" name="Google Shape;7628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9" name="Google Shape;7629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0" name="Google Shape;7630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1" name="Google Shape;7631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2" name="Google Shape;7632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3" name="Google Shape;7633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4" name="Google Shape;7634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5" name="Google Shape;7635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36" name="Google Shape;7636;p34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637" name="Google Shape;7637;p3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8" name="Google Shape;7638;p3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9" name="Google Shape;7639;p3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0" name="Google Shape;7640;p3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1" name="Google Shape;7641;p3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2" name="Google Shape;7642;p3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3" name="Google Shape;7643;p3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4" name="Google Shape;7644;p3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5" name="Google Shape;7645;p3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6" name="Google Shape;7646;p3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7" name="Google Shape;7647;p3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8" name="Google Shape;7648;p3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9" name="Google Shape;7649;p3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650" name="Google Shape;7650;p34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51" name="Google Shape;7651;p3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52" name="Google Shape;7652;p34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53" name="Google Shape;7653;p34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54" name="Google Shape;7654;p34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55" name="Google Shape;7655;p34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656" name="Google Shape;7656;p34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7657" name="Google Shape;7657;p3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658" name="Google Shape;765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59" name="Google Shape;765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60" name="Google Shape;7660;p3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661" name="Google Shape;766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62" name="Google Shape;766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63" name="Google Shape;7663;p3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64" name="Google Shape;766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65" name="Google Shape;766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66" name="Google Shape;7666;p3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67" name="Google Shape;766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68" name="Google Shape;766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69" name="Google Shape;7669;p3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70" name="Google Shape;767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71" name="Google Shape;767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72" name="Google Shape;7672;p3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73" name="Google Shape;767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74" name="Google Shape;767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75" name="Google Shape;7675;p3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76" name="Google Shape;767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77" name="Google Shape;767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78" name="Google Shape;7678;p3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679" name="Google Shape;767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80" name="Google Shape;768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81" name="Google Shape;7681;p3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82" name="Google Shape;768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83" name="Google Shape;768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84" name="Google Shape;7684;p3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85" name="Google Shape;768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86" name="Google Shape;768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87" name="Google Shape;7687;p3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88" name="Google Shape;768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89" name="Google Shape;768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90" name="Google Shape;7690;p3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91" name="Google Shape;769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92" name="Google Shape;769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93" name="Google Shape;7693;p3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694" name="Google Shape;769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95" name="Google Shape;769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96" name="Google Shape;7696;p3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97" name="Google Shape;769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98" name="Google Shape;769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99" name="Google Shape;7699;p3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00" name="Google Shape;770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01" name="Google Shape;770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02" name="Google Shape;7702;p3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03" name="Google Shape;770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04" name="Google Shape;770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05" name="Google Shape;7705;p3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06" name="Google Shape;770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07" name="Google Shape;770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08" name="Google Shape;7708;p3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09" name="Google Shape;770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10" name="Google Shape;771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11" name="Google Shape;7711;p3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12" name="Google Shape;771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13" name="Google Shape;771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14" name="Google Shape;7714;p3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15" name="Google Shape;771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16" name="Google Shape;771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17" name="Google Shape;7717;p3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18" name="Google Shape;771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19" name="Google Shape;771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20" name="Google Shape;7720;p3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21" name="Google Shape;772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22" name="Google Shape;772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23" name="Google Shape;7723;p3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24" name="Google Shape;772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25" name="Google Shape;772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26" name="Google Shape;7726;p3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27" name="Google Shape;772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28" name="Google Shape;772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29" name="Google Shape;7729;p3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30" name="Google Shape;773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31" name="Google Shape;773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32" name="Google Shape;7732;p3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33" name="Google Shape;773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34" name="Google Shape;773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35" name="Google Shape;7735;p3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36" name="Google Shape;773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37" name="Google Shape;773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38" name="Google Shape;7738;p3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39" name="Google Shape;773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40" name="Google Shape;774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741" name="Google Shape;7741;p34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7742" name="Google Shape;7742;p3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43" name="Google Shape;774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44" name="Google Shape;774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45" name="Google Shape;7745;p3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46" name="Google Shape;774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47" name="Google Shape;774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48" name="Google Shape;7748;p3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49" name="Google Shape;774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0" name="Google Shape;775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51" name="Google Shape;7751;p3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52" name="Google Shape;775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3" name="Google Shape;775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54" name="Google Shape;7754;p3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55" name="Google Shape;775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6" name="Google Shape;775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57" name="Google Shape;7757;p3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58" name="Google Shape;775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9" name="Google Shape;775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60" name="Google Shape;7760;p3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61" name="Google Shape;776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62" name="Google Shape;776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63" name="Google Shape;7763;p3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64" name="Google Shape;776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65" name="Google Shape;776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66" name="Google Shape;7766;p3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67" name="Google Shape;776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68" name="Google Shape;776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69" name="Google Shape;7769;p3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0" name="Google Shape;777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71" name="Google Shape;777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72" name="Google Shape;7772;p3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3" name="Google Shape;777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74" name="Google Shape;777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75" name="Google Shape;7775;p3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6" name="Google Shape;777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77" name="Google Shape;777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78" name="Google Shape;7778;p3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9" name="Google Shape;777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0" name="Google Shape;778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81" name="Google Shape;7781;p3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82" name="Google Shape;778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3" name="Google Shape;778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84" name="Google Shape;7784;p3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85" name="Google Shape;778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6" name="Google Shape;778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87" name="Google Shape;7787;p3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88" name="Google Shape;778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9" name="Google Shape;778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90" name="Google Shape;7790;p3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91" name="Google Shape;779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92" name="Google Shape;779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93" name="Google Shape;7793;p3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94" name="Google Shape;779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95" name="Google Shape;779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96" name="Google Shape;7796;p3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97" name="Google Shape;779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98" name="Google Shape;779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99" name="Google Shape;7799;p3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0" name="Google Shape;780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01" name="Google Shape;780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02" name="Google Shape;7802;p3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3" name="Google Shape;780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04" name="Google Shape;780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05" name="Google Shape;7805;p3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6" name="Google Shape;780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07" name="Google Shape;780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08" name="Google Shape;7808;p3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9" name="Google Shape;780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0" name="Google Shape;781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11" name="Google Shape;7811;p3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12" name="Google Shape;781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3" name="Google Shape;781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14" name="Google Shape;7814;p3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15" name="Google Shape;781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6" name="Google Shape;781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17" name="Google Shape;7817;p3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18" name="Google Shape;781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9" name="Google Shape;781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20" name="Google Shape;7820;p3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21" name="Google Shape;782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22" name="Google Shape;782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23" name="Google Shape;7823;p3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24" name="Google Shape;782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25" name="Google Shape;782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826" name="Google Shape;7826;p34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7827" name="Google Shape;7827;p3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828" name="Google Shape;782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29" name="Google Shape;782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30" name="Google Shape;7830;p3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831" name="Google Shape;783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32" name="Google Shape;783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33" name="Google Shape;7833;p3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34" name="Google Shape;783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35" name="Google Shape;783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36" name="Google Shape;7836;p3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37" name="Google Shape;783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38" name="Google Shape;783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39" name="Google Shape;7839;p3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40" name="Google Shape;784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41" name="Google Shape;784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42" name="Google Shape;7842;p3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43" name="Google Shape;784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44" name="Google Shape;784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45" name="Google Shape;7845;p3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46" name="Google Shape;784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47" name="Google Shape;784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48" name="Google Shape;7848;p3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849" name="Google Shape;784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50" name="Google Shape;785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51" name="Google Shape;7851;p3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52" name="Google Shape;785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53" name="Google Shape;785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54" name="Google Shape;7854;p3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55" name="Google Shape;785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56" name="Google Shape;785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57" name="Google Shape;7857;p3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58" name="Google Shape;785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59" name="Google Shape;785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60" name="Google Shape;7860;p3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61" name="Google Shape;786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62" name="Google Shape;786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63" name="Google Shape;7863;p3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864" name="Google Shape;786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65" name="Google Shape;786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66" name="Google Shape;7866;p3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67" name="Google Shape;786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68" name="Google Shape;786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69" name="Google Shape;7869;p3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70" name="Google Shape;787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71" name="Google Shape;787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72" name="Google Shape;7872;p3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73" name="Google Shape;787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74" name="Google Shape;787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75" name="Google Shape;7875;p3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76" name="Google Shape;787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77" name="Google Shape;787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78" name="Google Shape;7878;p3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79" name="Google Shape;787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80" name="Google Shape;788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81" name="Google Shape;7881;p3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82" name="Google Shape;788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83" name="Google Shape;788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84" name="Google Shape;7884;p3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85" name="Google Shape;788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86" name="Google Shape;788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87" name="Google Shape;7887;p3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88" name="Google Shape;788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89" name="Google Shape;788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90" name="Google Shape;7890;p3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91" name="Google Shape;789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92" name="Google Shape;789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93" name="Google Shape;7893;p3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94" name="Google Shape;789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95" name="Google Shape;789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96" name="Google Shape;7896;p3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97" name="Google Shape;789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98" name="Google Shape;789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99" name="Google Shape;7899;p3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00" name="Google Shape;790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01" name="Google Shape;790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02" name="Google Shape;7902;p3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03" name="Google Shape;790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04" name="Google Shape;790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05" name="Google Shape;7905;p3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06" name="Google Shape;790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07" name="Google Shape;790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08" name="Google Shape;7908;p3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09" name="Google Shape;790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10" name="Google Shape;791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911" name="Google Shape;7911;p34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7912" name="Google Shape;7912;p3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13" name="Google Shape;791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14" name="Google Shape;791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15" name="Google Shape;7915;p3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16" name="Google Shape;791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17" name="Google Shape;791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18" name="Google Shape;7918;p3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19" name="Google Shape;791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20" name="Google Shape;792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21" name="Google Shape;7921;p3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22" name="Google Shape;792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23" name="Google Shape;792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24" name="Google Shape;7924;p3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25" name="Google Shape;792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26" name="Google Shape;792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27" name="Google Shape;7927;p3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28" name="Google Shape;792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29" name="Google Shape;792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30" name="Google Shape;7930;p3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31" name="Google Shape;793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32" name="Google Shape;793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33" name="Google Shape;7933;p3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34" name="Google Shape;793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35" name="Google Shape;793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36" name="Google Shape;7936;p3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37" name="Google Shape;793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38" name="Google Shape;793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39" name="Google Shape;7939;p3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40" name="Google Shape;794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41" name="Google Shape;794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42" name="Google Shape;7942;p3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43" name="Google Shape;794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44" name="Google Shape;794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45" name="Google Shape;7945;p3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46" name="Google Shape;794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47" name="Google Shape;794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48" name="Google Shape;7948;p3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49" name="Google Shape;794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50" name="Google Shape;795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51" name="Google Shape;7951;p3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52" name="Google Shape;795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53" name="Google Shape;795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54" name="Google Shape;7954;p3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55" name="Google Shape;795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56" name="Google Shape;795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57" name="Google Shape;7957;p3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58" name="Google Shape;795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59" name="Google Shape;795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60" name="Google Shape;7960;p3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61" name="Google Shape;796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62" name="Google Shape;796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63" name="Google Shape;7963;p3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64" name="Google Shape;796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65" name="Google Shape;796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66" name="Google Shape;7966;p3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67" name="Google Shape;7967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68" name="Google Shape;7968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69" name="Google Shape;7969;p3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70" name="Google Shape;7970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71" name="Google Shape;7971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72" name="Google Shape;7972;p3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73" name="Google Shape;7973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74" name="Google Shape;7974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75" name="Google Shape;7975;p3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76" name="Google Shape;7976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77" name="Google Shape;7977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78" name="Google Shape;7978;p3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79" name="Google Shape;7979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80" name="Google Shape;7980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81" name="Google Shape;7981;p3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82" name="Google Shape;7982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83" name="Google Shape;7983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84" name="Google Shape;7984;p3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85" name="Google Shape;7985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86" name="Google Shape;7986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87" name="Google Shape;7987;p3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88" name="Google Shape;7988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89" name="Google Shape;7989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90" name="Google Shape;7990;p3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91" name="Google Shape;7991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92" name="Google Shape;7992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93" name="Google Shape;7993;p3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94" name="Google Shape;7994;p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95" name="Google Shape;7995;p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7996" name="Google Shape;7996;p34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97" name="Google Shape;7997;p34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>
            <a:gsLst>
              <a:gs pos="0">
                <a:srgbClr val="FCDEB2"/>
              </a:gs>
              <a:gs pos="8000">
                <a:srgbClr val="FCDEB2"/>
              </a:gs>
              <a:gs pos="36000">
                <a:srgbClr val="FAC77D"/>
              </a:gs>
              <a:gs pos="58000">
                <a:srgbClr val="FBA97D"/>
              </a:gs>
              <a:gs pos="100000">
                <a:srgbClr val="FBA97D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98" name="Google Shape;7998;p34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nucleus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999" name="Google Shape;7999;p34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8000" name="Google Shape;8000;p34"/>
            <p:cNvSpPr/>
            <p:nvPr/>
          </p:nvSpPr>
          <p:spPr>
            <a:xfrm>
              <a:off x="4156364" y="6151418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01" name="Google Shape;8001;p34"/>
            <p:cNvSpPr/>
            <p:nvPr/>
          </p:nvSpPr>
          <p:spPr>
            <a:xfrm>
              <a:off x="4308764" y="6172200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002" name="Google Shape;8002;p34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03" name="Google Shape;8003;p34"/>
          <p:cNvSpPr/>
          <p:nvPr/>
        </p:nvSpPr>
        <p:spPr>
          <a:xfrm>
            <a:off x="4120084" y="4094260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04" name="Google Shape;8004;p34"/>
          <p:cNvSpPr/>
          <p:nvPr/>
        </p:nvSpPr>
        <p:spPr>
          <a:xfrm>
            <a:off x="4495800" y="3775605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005" name="Google Shape;8005;p34"/>
          <p:cNvGrpSpPr/>
          <p:nvPr/>
        </p:nvGrpSpPr>
        <p:grpSpPr>
          <a:xfrm>
            <a:off x="1981200" y="4191000"/>
            <a:ext cx="434436" cy="457200"/>
            <a:chOff x="1981200" y="4191000"/>
            <a:chExt cx="434436" cy="457200"/>
          </a:xfrm>
        </p:grpSpPr>
        <p:sp>
          <p:nvSpPr>
            <p:cNvPr id="8006" name="Google Shape;8006;p34"/>
            <p:cNvSpPr/>
            <p:nvPr/>
          </p:nvSpPr>
          <p:spPr>
            <a:xfrm>
              <a:off x="19812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07" name="Google Shape;8007;p34"/>
            <p:cNvSpPr/>
            <p:nvPr/>
          </p:nvSpPr>
          <p:spPr>
            <a:xfrm>
              <a:off x="22098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008" name="Google Shape;8008;p34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09" name="Google Shape;8009;p34"/>
          <p:cNvSpPr txBox="1"/>
          <p:nvPr>
            <p:ph idx="1" type="body"/>
          </p:nvPr>
        </p:nvSpPr>
        <p:spPr>
          <a:xfrm>
            <a:off x="1435608" y="762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Cytoplasmic – in the cytoplasm of cell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Ligand binds…</a:t>
            </a:r>
            <a:endParaRPr sz="2800"/>
          </a:p>
        </p:txBody>
      </p:sp>
      <p:sp>
        <p:nvSpPr>
          <p:cNvPr id="8010" name="Google Shape;8010;p34"/>
          <p:cNvSpPr/>
          <p:nvPr/>
        </p:nvSpPr>
        <p:spPr>
          <a:xfrm>
            <a:off x="2032215" y="1219200"/>
            <a:ext cx="235663" cy="2286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11" name="Google Shape;8011;p34"/>
          <p:cNvSpPr txBox="1"/>
          <p:nvPr/>
        </p:nvSpPr>
        <p:spPr>
          <a:xfrm>
            <a:off x="33057" y="4953000"/>
            <a:ext cx="377730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Receptor crosses the nucleus through a pore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Binds to DNA, enhances transcription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 messenger RNA leaves nucleus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12" name="Google Shape;8012;p34"/>
          <p:cNvSpPr/>
          <p:nvPr/>
        </p:nvSpPr>
        <p:spPr>
          <a:xfrm>
            <a:off x="5978504" y="5105400"/>
            <a:ext cx="422277" cy="454967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accent6"/>
          </a:solidFill>
          <a:ln cap="flat" cmpd="sng" w="25400">
            <a:solidFill>
              <a:srgbClr val="AF2F1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013" name="Google Shape;8013;p34"/>
          <p:cNvGrpSpPr/>
          <p:nvPr/>
        </p:nvGrpSpPr>
        <p:grpSpPr>
          <a:xfrm>
            <a:off x="6691745" y="4038600"/>
            <a:ext cx="1719856" cy="403826"/>
            <a:chOff x="6691745" y="4038600"/>
            <a:chExt cx="1719856" cy="403826"/>
          </a:xfrm>
        </p:grpSpPr>
        <p:sp>
          <p:nvSpPr>
            <p:cNvPr id="8014" name="Google Shape;8014;p34"/>
            <p:cNvSpPr/>
            <p:nvPr/>
          </p:nvSpPr>
          <p:spPr>
            <a:xfrm>
              <a:off x="6691745" y="4210491"/>
              <a:ext cx="1719856" cy="231935"/>
            </a:xfrm>
            <a:custGeom>
              <a:rect b="b" l="l" r="r" t="t"/>
              <a:pathLst>
                <a:path extrusionOk="0" h="231935" w="2022764">
                  <a:moveTo>
                    <a:pt x="0" y="1291"/>
                  </a:moveTo>
                  <a:cubicBezTo>
                    <a:pt x="124691" y="63636"/>
                    <a:pt x="249382" y="125982"/>
                    <a:pt x="401782" y="125982"/>
                  </a:cubicBezTo>
                  <a:cubicBezTo>
                    <a:pt x="554182" y="125982"/>
                    <a:pt x="745836" y="-14873"/>
                    <a:pt x="914400" y="1291"/>
                  </a:cubicBezTo>
                  <a:cubicBezTo>
                    <a:pt x="1082964" y="17455"/>
                    <a:pt x="1228437" y="195255"/>
                    <a:pt x="1413164" y="222964"/>
                  </a:cubicBezTo>
                  <a:cubicBezTo>
                    <a:pt x="1597891" y="250673"/>
                    <a:pt x="1810327" y="209109"/>
                    <a:pt x="2022764" y="167545"/>
                  </a:cubicBez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15" name="Google Shape;8015;p34"/>
            <p:cNvSpPr/>
            <p:nvPr/>
          </p:nvSpPr>
          <p:spPr>
            <a:xfrm>
              <a:off x="6806706" y="40942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16" name="Google Shape;8016;p34"/>
            <p:cNvSpPr/>
            <p:nvPr/>
          </p:nvSpPr>
          <p:spPr>
            <a:xfrm>
              <a:off x="6959106" y="41704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17" name="Google Shape;8017;p34"/>
            <p:cNvSpPr/>
            <p:nvPr/>
          </p:nvSpPr>
          <p:spPr>
            <a:xfrm>
              <a:off x="7114091" y="41704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18" name="Google Shape;8018;p34"/>
            <p:cNvSpPr/>
            <p:nvPr/>
          </p:nvSpPr>
          <p:spPr>
            <a:xfrm>
              <a:off x="7263906" y="41148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19" name="Google Shape;8019;p34"/>
            <p:cNvSpPr/>
            <p:nvPr/>
          </p:nvSpPr>
          <p:spPr>
            <a:xfrm>
              <a:off x="7416306" y="40386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0" name="Google Shape;8020;p34"/>
            <p:cNvSpPr/>
            <p:nvPr/>
          </p:nvSpPr>
          <p:spPr>
            <a:xfrm>
              <a:off x="7568706" y="40942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1" name="Google Shape;8021;p34"/>
            <p:cNvSpPr/>
            <p:nvPr/>
          </p:nvSpPr>
          <p:spPr>
            <a:xfrm>
              <a:off x="8153400" y="42672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2" name="Google Shape;8022;p34"/>
            <p:cNvSpPr/>
            <p:nvPr/>
          </p:nvSpPr>
          <p:spPr>
            <a:xfrm>
              <a:off x="7995888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3" name="Google Shape;8023;p34"/>
            <p:cNvSpPr/>
            <p:nvPr/>
          </p:nvSpPr>
          <p:spPr>
            <a:xfrm>
              <a:off x="7861274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4" name="Google Shape;8024;p34"/>
            <p:cNvSpPr/>
            <p:nvPr/>
          </p:nvSpPr>
          <p:spPr>
            <a:xfrm>
              <a:off x="7723691" y="41910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025" name="Google Shape;8025;p34"/>
            <p:cNvSpPr/>
            <p:nvPr/>
          </p:nvSpPr>
          <p:spPr>
            <a:xfrm>
              <a:off x="8305800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026" name="Google Shape;8026;p34"/>
          <p:cNvSpPr txBox="1"/>
          <p:nvPr/>
        </p:nvSpPr>
        <p:spPr>
          <a:xfrm>
            <a:off x="8153400" y="4419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mRNA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027" name="Google Shape;8027;p34"/>
          <p:cNvGrpSpPr/>
          <p:nvPr/>
        </p:nvGrpSpPr>
        <p:grpSpPr>
          <a:xfrm>
            <a:off x="2003964" y="3962400"/>
            <a:ext cx="434436" cy="685800"/>
            <a:chOff x="1524000" y="3962400"/>
            <a:chExt cx="434436" cy="685800"/>
          </a:xfrm>
        </p:grpSpPr>
        <p:grpSp>
          <p:nvGrpSpPr>
            <p:cNvPr id="8028" name="Google Shape;8028;p34"/>
            <p:cNvGrpSpPr/>
            <p:nvPr/>
          </p:nvGrpSpPr>
          <p:grpSpPr>
            <a:xfrm>
              <a:off x="1524000" y="4191000"/>
              <a:ext cx="434436" cy="457200"/>
              <a:chOff x="1981200" y="4191000"/>
              <a:chExt cx="434436" cy="457200"/>
            </a:xfrm>
          </p:grpSpPr>
          <p:sp>
            <p:nvSpPr>
              <p:cNvPr id="8029" name="Google Shape;8029;p34"/>
              <p:cNvSpPr/>
              <p:nvPr/>
            </p:nvSpPr>
            <p:spPr>
              <a:xfrm>
                <a:off x="1981200" y="4191000"/>
                <a:ext cx="205836" cy="457200"/>
              </a:xfrm>
              <a:prstGeom prst="flowChartCol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30" name="Google Shape;8030;p34"/>
              <p:cNvSpPr/>
              <p:nvPr/>
            </p:nvSpPr>
            <p:spPr>
              <a:xfrm>
                <a:off x="2209800" y="4191000"/>
                <a:ext cx="205836" cy="457200"/>
              </a:xfrm>
              <a:prstGeom prst="flowChartCol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8031" name="Google Shape;8031;p34"/>
            <p:cNvSpPr/>
            <p:nvPr/>
          </p:nvSpPr>
          <p:spPr>
            <a:xfrm>
              <a:off x="1600200" y="3962400"/>
              <a:ext cx="235663" cy="2286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36" name="Shape 8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7" name="Google Shape;8037;p35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038" name="Google Shape;8038;p35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8039" name="Google Shape;8039;p3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8040" name="Google Shape;8040;p35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8041" name="Google Shape;8041;p3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8042" name="Google Shape;8042;p35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043" name="Google Shape;8043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4" name="Google Shape;8044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5" name="Google Shape;8045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6" name="Google Shape;8046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7" name="Google Shape;8047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8" name="Google Shape;8048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9" name="Google Shape;8049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0" name="Google Shape;8050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1" name="Google Shape;8051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2" name="Google Shape;8052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3" name="Google Shape;8053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4" name="Google Shape;8054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5" name="Google Shape;8055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56" name="Google Shape;8056;p35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057" name="Google Shape;8057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8" name="Google Shape;8058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9" name="Google Shape;8059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0" name="Google Shape;8060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1" name="Google Shape;8061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2" name="Google Shape;8062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3" name="Google Shape;8063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4" name="Google Shape;8064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5" name="Google Shape;8065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6" name="Google Shape;8066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7" name="Google Shape;8067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8" name="Google Shape;8068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9" name="Google Shape;8069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70" name="Google Shape;8070;p35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071" name="Google Shape;8071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2" name="Google Shape;8072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3" name="Google Shape;8073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4" name="Google Shape;8074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5" name="Google Shape;8075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6" name="Google Shape;8076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7" name="Google Shape;8077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8" name="Google Shape;8078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9" name="Google Shape;8079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0" name="Google Shape;8080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1" name="Google Shape;8081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2" name="Google Shape;8082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3" name="Google Shape;8083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8084" name="Google Shape;8084;p3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5" name="Google Shape;8085;p35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6" name="Google Shape;8086;p35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7" name="Google Shape;8087;p35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8" name="Google Shape;8088;p35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9" name="Google Shape;8089;p35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0" name="Google Shape;8090;p35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1" name="Google Shape;8091;p35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2" name="Google Shape;8092;p35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3" name="Google Shape;8093;p35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4" name="Google Shape;8094;p3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5" name="Google Shape;8095;p35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6" name="Google Shape;8096;p35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7" name="Google Shape;8097;p35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8" name="Google Shape;8098;p35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9" name="Google Shape;8099;p35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00" name="Google Shape;8100;p35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01" name="Google Shape;8101;p35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02" name="Google Shape;8102;p35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103" name="Google Shape;8103;p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8104" name="Google Shape;8104;p35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8105" name="Google Shape;8105;p35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106" name="Google Shape;8106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07" name="Google Shape;8107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08" name="Google Shape;8108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09" name="Google Shape;8109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0" name="Google Shape;8110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1" name="Google Shape;8111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2" name="Google Shape;8112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3" name="Google Shape;8113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4" name="Google Shape;8114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5" name="Google Shape;8115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6" name="Google Shape;8116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7" name="Google Shape;8117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8" name="Google Shape;8118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19" name="Google Shape;8119;p35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120" name="Google Shape;8120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1" name="Google Shape;8121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2" name="Google Shape;8122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3" name="Google Shape;8123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4" name="Google Shape;8124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5" name="Google Shape;8125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6" name="Google Shape;8126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7" name="Google Shape;8127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8" name="Google Shape;8128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29" name="Google Shape;8129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0" name="Google Shape;8130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1" name="Google Shape;8131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2" name="Google Shape;8132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33" name="Google Shape;8133;p35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134" name="Google Shape;8134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5" name="Google Shape;8135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6" name="Google Shape;8136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7" name="Google Shape;8137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8" name="Google Shape;8138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39" name="Google Shape;8139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0" name="Google Shape;8140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1" name="Google Shape;8141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2" name="Google Shape;8142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3" name="Google Shape;8143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4" name="Google Shape;8144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5" name="Google Shape;8145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6" name="Google Shape;8146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47" name="Google Shape;8147;p35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8148" name="Google Shape;8148;p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9" name="Google Shape;8149;p3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0" name="Google Shape;8150;p3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1" name="Google Shape;8151;p3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2" name="Google Shape;8152;p3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3" name="Google Shape;8153;p3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4" name="Google Shape;8154;p3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5" name="Google Shape;8155;p3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6" name="Google Shape;8156;p3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7" name="Google Shape;8157;p3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8" name="Google Shape;8158;p3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59" name="Google Shape;8159;p3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60" name="Google Shape;8160;p3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8161" name="Google Shape;8161;p35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62" name="Google Shape;8162;p35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63" name="Google Shape;8163;p3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64" name="Google Shape;8164;p35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65" name="Google Shape;8165;p35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66" name="Google Shape;8166;p35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167" name="Google Shape;8167;p35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8168" name="Google Shape;8168;p3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69" name="Google Shape;816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70" name="Google Shape;817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71" name="Google Shape;8171;p3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72" name="Google Shape;817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73" name="Google Shape;817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74" name="Google Shape;8174;p3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75" name="Google Shape;817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76" name="Google Shape;817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77" name="Google Shape;8177;p3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78" name="Google Shape;817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79" name="Google Shape;817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80" name="Google Shape;8180;p3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81" name="Google Shape;818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82" name="Google Shape;818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83" name="Google Shape;8183;p3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84" name="Google Shape;818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85" name="Google Shape;818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86" name="Google Shape;8186;p3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87" name="Google Shape;818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88" name="Google Shape;818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89" name="Google Shape;8189;p3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90" name="Google Shape;819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91" name="Google Shape;819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92" name="Google Shape;8192;p3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93" name="Google Shape;819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94" name="Google Shape;819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95" name="Google Shape;8195;p3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96" name="Google Shape;819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97" name="Google Shape;819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98" name="Google Shape;8198;p3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99" name="Google Shape;819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00" name="Google Shape;820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01" name="Google Shape;8201;p3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02" name="Google Shape;820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03" name="Google Shape;820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04" name="Google Shape;8204;p3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05" name="Google Shape;820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06" name="Google Shape;820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07" name="Google Shape;8207;p3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08" name="Google Shape;820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09" name="Google Shape;820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10" name="Google Shape;8210;p3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11" name="Google Shape;821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12" name="Google Shape;821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13" name="Google Shape;8213;p3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14" name="Google Shape;821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15" name="Google Shape;821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16" name="Google Shape;8216;p3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17" name="Google Shape;821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18" name="Google Shape;821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19" name="Google Shape;8219;p3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20" name="Google Shape;822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21" name="Google Shape;822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22" name="Google Shape;8222;p3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23" name="Google Shape;822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24" name="Google Shape;822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25" name="Google Shape;8225;p3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26" name="Google Shape;822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27" name="Google Shape;822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28" name="Google Shape;8228;p3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29" name="Google Shape;822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0" name="Google Shape;823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31" name="Google Shape;8231;p3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32" name="Google Shape;823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3" name="Google Shape;823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34" name="Google Shape;8234;p3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35" name="Google Shape;823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6" name="Google Shape;823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37" name="Google Shape;8237;p3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38" name="Google Shape;823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9" name="Google Shape;823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40" name="Google Shape;8240;p3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41" name="Google Shape;824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42" name="Google Shape;824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43" name="Google Shape;8243;p3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44" name="Google Shape;824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45" name="Google Shape;824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46" name="Google Shape;8246;p3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47" name="Google Shape;824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48" name="Google Shape;824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49" name="Google Shape;8249;p3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50" name="Google Shape;825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51" name="Google Shape;825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8252" name="Google Shape;8252;p35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8253" name="Google Shape;8253;p3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54" name="Google Shape;825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55" name="Google Shape;825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56" name="Google Shape;8256;p3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57" name="Google Shape;825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58" name="Google Shape;825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59" name="Google Shape;8259;p3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0" name="Google Shape;826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61" name="Google Shape;826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62" name="Google Shape;8262;p3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3" name="Google Shape;826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64" name="Google Shape;826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65" name="Google Shape;8265;p3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6" name="Google Shape;826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67" name="Google Shape;826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68" name="Google Shape;8268;p3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9" name="Google Shape;826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70" name="Google Shape;827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71" name="Google Shape;8271;p3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72" name="Google Shape;827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73" name="Google Shape;827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74" name="Google Shape;8274;p3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75" name="Google Shape;827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76" name="Google Shape;827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77" name="Google Shape;8277;p3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78" name="Google Shape;827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79" name="Google Shape;827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80" name="Google Shape;8280;p3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81" name="Google Shape;828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82" name="Google Shape;828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83" name="Google Shape;8283;p3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84" name="Google Shape;828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85" name="Google Shape;828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86" name="Google Shape;8286;p3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87" name="Google Shape;828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88" name="Google Shape;828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89" name="Google Shape;8289;p3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0" name="Google Shape;829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91" name="Google Shape;829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92" name="Google Shape;8292;p3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3" name="Google Shape;829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94" name="Google Shape;829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95" name="Google Shape;8295;p3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6" name="Google Shape;829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97" name="Google Shape;829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98" name="Google Shape;8298;p3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9" name="Google Shape;829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00" name="Google Shape;830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01" name="Google Shape;8301;p3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02" name="Google Shape;830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03" name="Google Shape;830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04" name="Google Shape;8304;p3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05" name="Google Shape;830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06" name="Google Shape;830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07" name="Google Shape;8307;p3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08" name="Google Shape;830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09" name="Google Shape;830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10" name="Google Shape;8310;p3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11" name="Google Shape;831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12" name="Google Shape;831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13" name="Google Shape;8313;p3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14" name="Google Shape;831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15" name="Google Shape;831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16" name="Google Shape;8316;p3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17" name="Google Shape;831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18" name="Google Shape;831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19" name="Google Shape;8319;p3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0" name="Google Shape;832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21" name="Google Shape;832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22" name="Google Shape;8322;p3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3" name="Google Shape;832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24" name="Google Shape;832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25" name="Google Shape;8325;p3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6" name="Google Shape;832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27" name="Google Shape;832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28" name="Google Shape;8328;p3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9" name="Google Shape;832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30" name="Google Shape;833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31" name="Google Shape;8331;p3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32" name="Google Shape;833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33" name="Google Shape;833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34" name="Google Shape;8334;p3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35" name="Google Shape;833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36" name="Google Shape;833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8337" name="Google Shape;8337;p35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8338" name="Google Shape;8338;p3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39" name="Google Shape;833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0" name="Google Shape;834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41" name="Google Shape;8341;p3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42" name="Google Shape;834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3" name="Google Shape;834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44" name="Google Shape;8344;p3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45" name="Google Shape;834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6" name="Google Shape;834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47" name="Google Shape;8347;p3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48" name="Google Shape;834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9" name="Google Shape;834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50" name="Google Shape;8350;p3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51" name="Google Shape;835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52" name="Google Shape;835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53" name="Google Shape;8353;p3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54" name="Google Shape;835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55" name="Google Shape;835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56" name="Google Shape;8356;p3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57" name="Google Shape;835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58" name="Google Shape;835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59" name="Google Shape;8359;p3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60" name="Google Shape;836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61" name="Google Shape;836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62" name="Google Shape;8362;p3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63" name="Google Shape;836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64" name="Google Shape;836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65" name="Google Shape;8365;p3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66" name="Google Shape;836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67" name="Google Shape;836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68" name="Google Shape;8368;p3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69" name="Google Shape;836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70" name="Google Shape;837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71" name="Google Shape;8371;p3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72" name="Google Shape;837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73" name="Google Shape;837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74" name="Google Shape;8374;p3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75" name="Google Shape;837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76" name="Google Shape;837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77" name="Google Shape;8377;p3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78" name="Google Shape;837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79" name="Google Shape;837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80" name="Google Shape;8380;p3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81" name="Google Shape;838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82" name="Google Shape;838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83" name="Google Shape;8383;p3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84" name="Google Shape;838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85" name="Google Shape;838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86" name="Google Shape;8386;p3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87" name="Google Shape;838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88" name="Google Shape;838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89" name="Google Shape;8389;p3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0" name="Google Shape;839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91" name="Google Shape;839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92" name="Google Shape;8392;p3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3" name="Google Shape;839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94" name="Google Shape;839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95" name="Google Shape;8395;p3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6" name="Google Shape;839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97" name="Google Shape;839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98" name="Google Shape;8398;p3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9" name="Google Shape;839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0" name="Google Shape;840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01" name="Google Shape;8401;p3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02" name="Google Shape;840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3" name="Google Shape;840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04" name="Google Shape;8404;p3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05" name="Google Shape;840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6" name="Google Shape;840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07" name="Google Shape;8407;p3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08" name="Google Shape;840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9" name="Google Shape;840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0" name="Google Shape;8410;p3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11" name="Google Shape;841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12" name="Google Shape;841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3" name="Google Shape;8413;p3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14" name="Google Shape;841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15" name="Google Shape;841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6" name="Google Shape;8416;p3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17" name="Google Shape;841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18" name="Google Shape;841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9" name="Google Shape;8419;p3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20" name="Google Shape;842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21" name="Google Shape;842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8422" name="Google Shape;8422;p35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8423" name="Google Shape;8423;p3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424" name="Google Shape;842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25" name="Google Shape;842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26" name="Google Shape;8426;p3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427" name="Google Shape;842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28" name="Google Shape;842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29" name="Google Shape;8429;p3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30" name="Google Shape;843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31" name="Google Shape;843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32" name="Google Shape;8432;p3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33" name="Google Shape;843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34" name="Google Shape;843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35" name="Google Shape;8435;p3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36" name="Google Shape;843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37" name="Google Shape;843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38" name="Google Shape;8438;p3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39" name="Google Shape;843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0" name="Google Shape;844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41" name="Google Shape;8441;p3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42" name="Google Shape;844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3" name="Google Shape;844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44" name="Google Shape;8444;p3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445" name="Google Shape;844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6" name="Google Shape;844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47" name="Google Shape;8447;p3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48" name="Google Shape;844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9" name="Google Shape;844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50" name="Google Shape;8450;p3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51" name="Google Shape;845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52" name="Google Shape;845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53" name="Google Shape;8453;p3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54" name="Google Shape;845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55" name="Google Shape;845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56" name="Google Shape;8456;p3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57" name="Google Shape;845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58" name="Google Shape;845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59" name="Google Shape;8459;p3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460" name="Google Shape;846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61" name="Google Shape;846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62" name="Google Shape;8462;p3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63" name="Google Shape;846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64" name="Google Shape;846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65" name="Google Shape;8465;p3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66" name="Google Shape;846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67" name="Google Shape;846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68" name="Google Shape;8468;p3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69" name="Google Shape;846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70" name="Google Shape;847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71" name="Google Shape;8471;p3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72" name="Google Shape;847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73" name="Google Shape;847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74" name="Google Shape;8474;p3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75" name="Google Shape;847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76" name="Google Shape;847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77" name="Google Shape;8477;p3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78" name="Google Shape;8478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79" name="Google Shape;8479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80" name="Google Shape;8480;p3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81" name="Google Shape;8481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82" name="Google Shape;8482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83" name="Google Shape;8483;p3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84" name="Google Shape;8484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85" name="Google Shape;8485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86" name="Google Shape;8486;p3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87" name="Google Shape;8487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88" name="Google Shape;8488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89" name="Google Shape;8489;p3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90" name="Google Shape;8490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91" name="Google Shape;8491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92" name="Google Shape;8492;p3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93" name="Google Shape;8493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94" name="Google Shape;8494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95" name="Google Shape;8495;p3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96" name="Google Shape;8496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97" name="Google Shape;8497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98" name="Google Shape;8498;p3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99" name="Google Shape;8499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00" name="Google Shape;8500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01" name="Google Shape;8501;p3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02" name="Google Shape;8502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03" name="Google Shape;8503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04" name="Google Shape;8504;p3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05" name="Google Shape;8505;p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06" name="Google Shape;8506;p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8507" name="Google Shape;8507;p35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08" name="Google Shape;8508;p35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>
            <a:gsLst>
              <a:gs pos="0">
                <a:srgbClr val="FCDEB2"/>
              </a:gs>
              <a:gs pos="8000">
                <a:srgbClr val="FCDEB2"/>
              </a:gs>
              <a:gs pos="36000">
                <a:srgbClr val="FAC77D"/>
              </a:gs>
              <a:gs pos="58000">
                <a:srgbClr val="FBA97D"/>
              </a:gs>
              <a:gs pos="100000">
                <a:srgbClr val="FBA97D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09" name="Google Shape;8509;p35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nucleus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510" name="Google Shape;8510;p35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8511" name="Google Shape;8511;p35"/>
            <p:cNvSpPr/>
            <p:nvPr/>
          </p:nvSpPr>
          <p:spPr>
            <a:xfrm>
              <a:off x="4156364" y="6151418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12" name="Google Shape;8512;p35"/>
            <p:cNvSpPr/>
            <p:nvPr/>
          </p:nvSpPr>
          <p:spPr>
            <a:xfrm>
              <a:off x="4308764" y="6172200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513" name="Google Shape;8513;p35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14" name="Google Shape;8514;p35"/>
          <p:cNvSpPr/>
          <p:nvPr/>
        </p:nvSpPr>
        <p:spPr>
          <a:xfrm>
            <a:off x="4120084" y="4094260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15" name="Google Shape;8515;p35"/>
          <p:cNvSpPr/>
          <p:nvPr/>
        </p:nvSpPr>
        <p:spPr>
          <a:xfrm>
            <a:off x="4495800" y="3775605"/>
            <a:ext cx="479859" cy="491595"/>
          </a:xfrm>
          <a:custGeom>
            <a:rect b="b" l="l" r="r" t="t"/>
            <a:pathLst>
              <a:path extrusionOk="0" h="491595" w="479859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rgbClr val="FEB179"/>
          </a:solidFill>
          <a:ln cap="flat" cmpd="sng" w="25400">
            <a:solidFill>
              <a:srgbClr val="D85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16" name="Google Shape;8516;p35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17" name="Google Shape;8517;p35"/>
          <p:cNvSpPr txBox="1"/>
          <p:nvPr>
            <p:ph idx="1" type="body"/>
          </p:nvPr>
        </p:nvSpPr>
        <p:spPr>
          <a:xfrm>
            <a:off x="1435608" y="762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Nuclear – in the nucleus of cell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lang="en-US" sz="2800"/>
              <a:t>Ligand binds…</a:t>
            </a:r>
            <a:endParaRPr sz="2800"/>
          </a:p>
        </p:txBody>
      </p:sp>
      <p:sp>
        <p:nvSpPr>
          <p:cNvPr id="8518" name="Google Shape;8518;p35"/>
          <p:cNvSpPr/>
          <p:nvPr/>
        </p:nvSpPr>
        <p:spPr>
          <a:xfrm>
            <a:off x="2016774" y="1194955"/>
            <a:ext cx="235663" cy="2286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19" name="Google Shape;8519;p35"/>
          <p:cNvSpPr txBox="1"/>
          <p:nvPr/>
        </p:nvSpPr>
        <p:spPr>
          <a:xfrm>
            <a:off x="33057" y="4953000"/>
            <a:ext cx="377730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Receptor bound to DNA, enhances transcription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 messenger RNA leaves nucleus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20" name="Google Shape;8520;p35"/>
          <p:cNvSpPr/>
          <p:nvPr/>
        </p:nvSpPr>
        <p:spPr>
          <a:xfrm>
            <a:off x="5978504" y="5105400"/>
            <a:ext cx="422277" cy="454967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accent6"/>
          </a:solidFill>
          <a:ln cap="flat" cmpd="sng" w="25400">
            <a:solidFill>
              <a:srgbClr val="AF2F1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521" name="Google Shape;8521;p35"/>
          <p:cNvGrpSpPr/>
          <p:nvPr/>
        </p:nvGrpSpPr>
        <p:grpSpPr>
          <a:xfrm>
            <a:off x="6691745" y="4038600"/>
            <a:ext cx="1719856" cy="403826"/>
            <a:chOff x="6691745" y="4038600"/>
            <a:chExt cx="1719856" cy="403826"/>
          </a:xfrm>
        </p:grpSpPr>
        <p:sp>
          <p:nvSpPr>
            <p:cNvPr id="8522" name="Google Shape;8522;p35"/>
            <p:cNvSpPr/>
            <p:nvPr/>
          </p:nvSpPr>
          <p:spPr>
            <a:xfrm>
              <a:off x="6691745" y="4210491"/>
              <a:ext cx="1719856" cy="231935"/>
            </a:xfrm>
            <a:custGeom>
              <a:rect b="b" l="l" r="r" t="t"/>
              <a:pathLst>
                <a:path extrusionOk="0" h="231935" w="2022764">
                  <a:moveTo>
                    <a:pt x="0" y="1291"/>
                  </a:moveTo>
                  <a:cubicBezTo>
                    <a:pt x="124691" y="63636"/>
                    <a:pt x="249382" y="125982"/>
                    <a:pt x="401782" y="125982"/>
                  </a:cubicBezTo>
                  <a:cubicBezTo>
                    <a:pt x="554182" y="125982"/>
                    <a:pt x="745836" y="-14873"/>
                    <a:pt x="914400" y="1291"/>
                  </a:cubicBezTo>
                  <a:cubicBezTo>
                    <a:pt x="1082964" y="17455"/>
                    <a:pt x="1228437" y="195255"/>
                    <a:pt x="1413164" y="222964"/>
                  </a:cubicBezTo>
                  <a:cubicBezTo>
                    <a:pt x="1597891" y="250673"/>
                    <a:pt x="1810327" y="209109"/>
                    <a:pt x="2022764" y="167545"/>
                  </a:cubicBezTo>
                </a:path>
              </a:pathLst>
            </a:custGeom>
            <a:noFill/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3" name="Google Shape;8523;p35"/>
            <p:cNvSpPr/>
            <p:nvPr/>
          </p:nvSpPr>
          <p:spPr>
            <a:xfrm>
              <a:off x="6806706" y="40942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4" name="Google Shape;8524;p35"/>
            <p:cNvSpPr/>
            <p:nvPr/>
          </p:nvSpPr>
          <p:spPr>
            <a:xfrm>
              <a:off x="6959106" y="41704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5" name="Google Shape;8525;p35"/>
            <p:cNvSpPr/>
            <p:nvPr/>
          </p:nvSpPr>
          <p:spPr>
            <a:xfrm>
              <a:off x="7114091" y="41704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6" name="Google Shape;8526;p35"/>
            <p:cNvSpPr/>
            <p:nvPr/>
          </p:nvSpPr>
          <p:spPr>
            <a:xfrm>
              <a:off x="7263906" y="41148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7" name="Google Shape;8527;p35"/>
            <p:cNvSpPr/>
            <p:nvPr/>
          </p:nvSpPr>
          <p:spPr>
            <a:xfrm>
              <a:off x="7416306" y="40386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8" name="Google Shape;8528;p35"/>
            <p:cNvSpPr/>
            <p:nvPr/>
          </p:nvSpPr>
          <p:spPr>
            <a:xfrm>
              <a:off x="7568706" y="40942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29" name="Google Shape;8529;p35"/>
            <p:cNvSpPr/>
            <p:nvPr/>
          </p:nvSpPr>
          <p:spPr>
            <a:xfrm>
              <a:off x="8153400" y="42672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30" name="Google Shape;8530;p35"/>
            <p:cNvSpPr/>
            <p:nvPr/>
          </p:nvSpPr>
          <p:spPr>
            <a:xfrm>
              <a:off x="7995888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31" name="Google Shape;8531;p35"/>
            <p:cNvSpPr/>
            <p:nvPr/>
          </p:nvSpPr>
          <p:spPr>
            <a:xfrm>
              <a:off x="7861274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32" name="Google Shape;8532;p35"/>
            <p:cNvSpPr/>
            <p:nvPr/>
          </p:nvSpPr>
          <p:spPr>
            <a:xfrm>
              <a:off x="7723691" y="419100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33" name="Google Shape;8533;p35"/>
            <p:cNvSpPr/>
            <p:nvPr/>
          </p:nvSpPr>
          <p:spPr>
            <a:xfrm>
              <a:off x="8305800" y="4246660"/>
              <a:ext cx="48709" cy="17294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84B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534" name="Google Shape;8534;p35"/>
          <p:cNvSpPr txBox="1"/>
          <p:nvPr/>
        </p:nvSpPr>
        <p:spPr>
          <a:xfrm>
            <a:off x="8153400" y="4419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mRNA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535" name="Google Shape;8535;p35"/>
          <p:cNvGrpSpPr/>
          <p:nvPr/>
        </p:nvGrpSpPr>
        <p:grpSpPr>
          <a:xfrm>
            <a:off x="5509164" y="5334000"/>
            <a:ext cx="434436" cy="457200"/>
            <a:chOff x="5509164" y="5334000"/>
            <a:chExt cx="434436" cy="457200"/>
          </a:xfrm>
        </p:grpSpPr>
        <p:sp>
          <p:nvSpPr>
            <p:cNvPr id="8536" name="Google Shape;8536;p35"/>
            <p:cNvSpPr/>
            <p:nvPr/>
          </p:nvSpPr>
          <p:spPr>
            <a:xfrm>
              <a:off x="5509164" y="5334000"/>
              <a:ext cx="205836" cy="457200"/>
            </a:xfrm>
            <a:prstGeom prst="flowChartCollate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8537" name="Google Shape;8537;p35"/>
            <p:cNvSpPr/>
            <p:nvPr/>
          </p:nvSpPr>
          <p:spPr>
            <a:xfrm>
              <a:off x="5737764" y="5334000"/>
              <a:ext cx="205836" cy="457200"/>
            </a:xfrm>
            <a:prstGeom prst="flowChartCollate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42" name="Shape 8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3" name="Google Shape;8543;p3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8544" name="Google Shape;8544;p3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568C11"/>
              </a:solidFill>
            </a:endParaRPr>
          </a:p>
          <a:p>
            <a:pPr indent="0" lvl="0" marL="82296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568C11"/>
              </a:solidFill>
            </a:endParaRPr>
          </a:p>
          <a:p>
            <a:pPr indent="0" lvl="0" marL="82296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US">
                <a:solidFill>
                  <a:srgbClr val="568C11"/>
                </a:solidFill>
              </a:rPr>
              <a:t>www.picscience.net</a:t>
            </a:r>
            <a:endParaRPr>
              <a:solidFill>
                <a:srgbClr val="568C1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2 Major Classes</a:t>
            </a:r>
            <a:endParaRPr/>
          </a:p>
        </p:txBody>
      </p:sp>
      <p:sp>
        <p:nvSpPr>
          <p:cNvPr id="680" name="Google Shape;680;p1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Receptors are proteins which can be </a:t>
            </a:r>
            <a:r>
              <a:rPr b="1" lang="en-US">
                <a:solidFill>
                  <a:srgbClr val="BAC1FF"/>
                </a:solidFill>
              </a:rPr>
              <a:t>cell surface receptors – embedded in the cell membrane </a:t>
            </a:r>
            <a:r>
              <a:rPr lang="en-US"/>
              <a:t>or </a:t>
            </a:r>
            <a:r>
              <a:rPr b="1" lang="en-US">
                <a:solidFill>
                  <a:srgbClr val="C3260C"/>
                </a:solidFill>
              </a:rPr>
              <a:t>intracellular receptors – inside the cell</a:t>
            </a:r>
            <a:endParaRPr b="1">
              <a:solidFill>
                <a:srgbClr val="C3260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16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87" name="Google Shape;687;p16"/>
          <p:cNvGrpSpPr/>
          <p:nvPr/>
        </p:nvGrpSpPr>
        <p:grpSpPr>
          <a:xfrm>
            <a:off x="0" y="3800034"/>
            <a:ext cx="9220200" cy="924366"/>
            <a:chOff x="0" y="2437955"/>
            <a:chExt cx="9220200" cy="1142757"/>
          </a:xfrm>
        </p:grpSpPr>
        <p:sp>
          <p:nvSpPr>
            <p:cNvPr id="688" name="Google Shape;688;p16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89" name="Google Shape;689;p1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90" name="Google Shape;690;p16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691" name="Google Shape;691;p16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92" name="Google Shape;692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3" name="Google Shape;693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4" name="Google Shape;694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5" name="Google Shape;695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6" name="Google Shape;696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7" name="Google Shape;697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8" name="Google Shape;698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99" name="Google Shape;699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0" name="Google Shape;700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1" name="Google Shape;701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2" name="Google Shape;702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3" name="Google Shape;703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4" name="Google Shape;704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5" name="Google Shape;705;p1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6" name="Google Shape;706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7" name="Google Shape;707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8" name="Google Shape;708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09" name="Google Shape;709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0" name="Google Shape;710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1" name="Google Shape;711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" name="Google Shape;712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" name="Google Shape;713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" name="Google Shape;714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" name="Google Shape;715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6" name="Google Shape;716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7" name="Google Shape;717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8" name="Google Shape;718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9" name="Google Shape;719;p16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20" name="Google Shape;720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1" name="Google Shape;721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" name="Google Shape;722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3" name="Google Shape;723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4" name="Google Shape;724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5" name="Google Shape;725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" name="Google Shape;726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7" name="Google Shape;727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8" name="Google Shape;728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" name="Google Shape;729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0" name="Google Shape;730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1" name="Google Shape;731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" name="Google Shape;732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33" name="Google Shape;733;p16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4" name="Google Shape;734;p1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5" name="Google Shape;735;p16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6" name="Google Shape;736;p16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7" name="Google Shape;737;p16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8" name="Google Shape;738;p16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9" name="Google Shape;739;p16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0" name="Google Shape;740;p16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1" name="Google Shape;741;p16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2" name="Google Shape;742;p16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3" name="Google Shape;743;p16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4" name="Google Shape;744;p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5" name="Google Shape;745;p16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6" name="Google Shape;746;p16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7" name="Google Shape;747;p16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8" name="Google Shape;748;p16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9" name="Google Shape;749;p16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0" name="Google Shape;750;p16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1" name="Google Shape;751;p16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52" name="Google Shape;752;p16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753" name="Google Shape;753;p16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754" name="Google Shape;754;p16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5" name="Google Shape;755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" name="Google Shape;756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" name="Google Shape;757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8" name="Google Shape;758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" name="Google Shape;759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" name="Google Shape;760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" name="Google Shape;761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" name="Google Shape;762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" name="Google Shape;763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" name="Google Shape;764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5" name="Google Shape;765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6" name="Google Shape;766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7" name="Google Shape;767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8" name="Google Shape;768;p16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69" name="Google Shape;769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0" name="Google Shape;770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1" name="Google Shape;771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2" name="Google Shape;772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3" name="Google Shape;773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4" name="Google Shape;774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" name="Google Shape;775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6" name="Google Shape;776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7" name="Google Shape;777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" name="Google Shape;778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9" name="Google Shape;779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0" name="Google Shape;780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" name="Google Shape;781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2" name="Google Shape;782;p16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83" name="Google Shape;783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4" name="Google Shape;784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5" name="Google Shape;785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6" name="Google Shape;786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7" name="Google Shape;787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8" name="Google Shape;788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9" name="Google Shape;789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0" name="Google Shape;790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1" name="Google Shape;791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2" name="Google Shape;792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3" name="Google Shape;793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4" name="Google Shape;794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5" name="Google Shape;795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6" name="Google Shape;796;p16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97" name="Google Shape;797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8" name="Google Shape;798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9" name="Google Shape;799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0" name="Google Shape;800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1" name="Google Shape;801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2" name="Google Shape;802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3" name="Google Shape;803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4" name="Google Shape;804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" name="Google Shape;805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6" name="Google Shape;806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7" name="Google Shape;807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" name="Google Shape;808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9" name="Google Shape;809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810" name="Google Shape;810;p16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1" name="Google Shape;811;p16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2" name="Google Shape;812;p16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3" name="Google Shape;813;p1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4" name="Google Shape;814;p16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5" name="Google Shape;815;p16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16" name="Google Shape;816;p16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817" name="Google Shape;817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8" name="Google Shape;81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9" name="Google Shape;81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0" name="Google Shape;820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21" name="Google Shape;82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2" name="Google Shape;82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3" name="Google Shape;823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4" name="Google Shape;82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5" name="Google Shape;82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6" name="Google Shape;826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7" name="Google Shape;82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8" name="Google Shape;82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9" name="Google Shape;829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0" name="Google Shape;8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1" name="Google Shape;8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2" name="Google Shape;832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3" name="Google Shape;8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" name="Google Shape;8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5" name="Google Shape;835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6" name="Google Shape;8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7" name="Google Shape;8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8" name="Google Shape;838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" name="Google Shape;8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" name="Google Shape;8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" name="Google Shape;841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2" name="Google Shape;8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3" name="Google Shape;8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4" name="Google Shape;844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5" name="Google Shape;8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6" name="Google Shape;8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7" name="Google Shape;847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8" name="Google Shape;8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9" name="Google Shape;8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0" name="Google Shape;850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1" name="Google Shape;8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2" name="Google Shape;8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3" name="Google Shape;853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54" name="Google Shape;8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5" name="Google Shape;8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6" name="Google Shape;856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7" name="Google Shape;8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8" name="Google Shape;8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9" name="Google Shape;859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0" name="Google Shape;8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1" name="Google Shape;8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2" name="Google Shape;862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3" name="Google Shape;8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4" name="Google Shape;8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5" name="Google Shape;865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6" name="Google Shape;8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7" name="Google Shape;8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8" name="Google Shape;868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9" name="Google Shape;8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0" name="Google Shape;8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1" name="Google Shape;871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2" name="Google Shape;8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3" name="Google Shape;8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4" name="Google Shape;874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5" name="Google Shape;8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6" name="Google Shape;8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7" name="Google Shape;877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8" name="Google Shape;8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9" name="Google Shape;8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0" name="Google Shape;880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1" name="Google Shape;8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2" name="Google Shape;8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3" name="Google Shape;883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4" name="Google Shape;8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5" name="Google Shape;8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6" name="Google Shape;886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7" name="Google Shape;88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8" name="Google Shape;88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9" name="Google Shape;889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0" name="Google Shape;89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1" name="Google Shape;89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2" name="Google Shape;892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3" name="Google Shape;89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4" name="Google Shape;89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5" name="Google Shape;895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6" name="Google Shape;89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7" name="Google Shape;89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8" name="Google Shape;898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9" name="Google Shape;89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0" name="Google Shape;90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901" name="Google Shape;901;p16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902" name="Google Shape;902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03" name="Google Shape;90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4" name="Google Shape;90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5" name="Google Shape;905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06" name="Google Shape;90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7" name="Google Shape;90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8" name="Google Shape;908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9" name="Google Shape;90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0" name="Google Shape;91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1" name="Google Shape;911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2" name="Google Shape;91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3" name="Google Shape;91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4" name="Google Shape;914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5" name="Google Shape;91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6" name="Google Shape;91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7" name="Google Shape;917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8" name="Google Shape;91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9" name="Google Shape;91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0" name="Google Shape;920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1" name="Google Shape;92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2" name="Google Shape;92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3" name="Google Shape;923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24" name="Google Shape;92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5" name="Google Shape;92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6" name="Google Shape;926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7" name="Google Shape;92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8" name="Google Shape;92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9" name="Google Shape;929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0" name="Google Shape;9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1" name="Google Shape;9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2" name="Google Shape;932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3" name="Google Shape;9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4" name="Google Shape;9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5" name="Google Shape;935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6" name="Google Shape;9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7" name="Google Shape;9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8" name="Google Shape;938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9" name="Google Shape;9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0" name="Google Shape;9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1" name="Google Shape;941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2" name="Google Shape;9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3" name="Google Shape;9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4" name="Google Shape;944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5" name="Google Shape;9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6" name="Google Shape;9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7" name="Google Shape;947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8" name="Google Shape;9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9" name="Google Shape;9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0" name="Google Shape;950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1" name="Google Shape;9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2" name="Google Shape;9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3" name="Google Shape;953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4" name="Google Shape;9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5" name="Google Shape;9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6" name="Google Shape;956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7" name="Google Shape;9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8" name="Google Shape;9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9" name="Google Shape;959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0" name="Google Shape;9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1" name="Google Shape;9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2" name="Google Shape;962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3" name="Google Shape;9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4" name="Google Shape;9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5" name="Google Shape;965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6" name="Google Shape;9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7" name="Google Shape;9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8" name="Google Shape;968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9" name="Google Shape;9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0" name="Google Shape;9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1" name="Google Shape;971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2" name="Google Shape;9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3" name="Google Shape;9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4" name="Google Shape;974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5" name="Google Shape;9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6" name="Google Shape;9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7" name="Google Shape;977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8" name="Google Shape;9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9" name="Google Shape;9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80" name="Google Shape;980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1" name="Google Shape;9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2" name="Google Shape;9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83" name="Google Shape;983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4" name="Google Shape;9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5" name="Google Shape;9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986" name="Google Shape;986;p16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87" name="Google Shape;987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88" name="Google Shape;98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9" name="Google Shape;98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0" name="Google Shape;990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91" name="Google Shape;99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2" name="Google Shape;99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3" name="Google Shape;993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4" name="Google Shape;99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5" name="Google Shape;99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6" name="Google Shape;996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7" name="Google Shape;99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8" name="Google Shape;99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9" name="Google Shape;999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0" name="Google Shape;100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1" name="Google Shape;100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2" name="Google Shape;1002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3" name="Google Shape;100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4" name="Google Shape;100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5" name="Google Shape;1005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6" name="Google Shape;100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7" name="Google Shape;100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8" name="Google Shape;1008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9" name="Google Shape;100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0" name="Google Shape;101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1" name="Google Shape;1011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2" name="Google Shape;101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3" name="Google Shape;101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4" name="Google Shape;1014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5" name="Google Shape;101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6" name="Google Shape;101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7" name="Google Shape;1017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8" name="Google Shape;101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9" name="Google Shape;101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0" name="Google Shape;1020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1" name="Google Shape;102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2" name="Google Shape;102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3" name="Google Shape;1023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4" name="Google Shape;102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5" name="Google Shape;102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6" name="Google Shape;1026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7" name="Google Shape;102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8" name="Google Shape;102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9" name="Google Shape;1029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0" name="Google Shape;10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1" name="Google Shape;10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2" name="Google Shape;1032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3" name="Google Shape;10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4" name="Google Shape;10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5" name="Google Shape;1035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6" name="Google Shape;10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7" name="Google Shape;10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8" name="Google Shape;1038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9" name="Google Shape;10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0" name="Google Shape;10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1" name="Google Shape;1041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2" name="Google Shape;10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3" name="Google Shape;10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4" name="Google Shape;1044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5" name="Google Shape;10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6" name="Google Shape;10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7" name="Google Shape;1047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8" name="Google Shape;10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9" name="Google Shape;10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0" name="Google Shape;1050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1" name="Google Shape;10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2" name="Google Shape;10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3" name="Google Shape;1053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4" name="Google Shape;10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5" name="Google Shape;10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6" name="Google Shape;1056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7" name="Google Shape;10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8" name="Google Shape;10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9" name="Google Shape;1059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0" name="Google Shape;10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1" name="Google Shape;10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2" name="Google Shape;1062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3" name="Google Shape;10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4" name="Google Shape;10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5" name="Google Shape;1065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6" name="Google Shape;10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7" name="Google Shape;10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8" name="Google Shape;1068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9" name="Google Shape;10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0" name="Google Shape;10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071" name="Google Shape;1071;p16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072" name="Google Shape;1072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3" name="Google Shape;107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4" name="Google Shape;107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5" name="Google Shape;1075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6" name="Google Shape;107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7" name="Google Shape;107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8" name="Google Shape;1078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9" name="Google Shape;107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0" name="Google Shape;108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1" name="Google Shape;1081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2" name="Google Shape;108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3" name="Google Shape;108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4" name="Google Shape;1084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5" name="Google Shape;108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6" name="Google Shape;108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7" name="Google Shape;1087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8" name="Google Shape;108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9" name="Google Shape;108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0" name="Google Shape;1090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1" name="Google Shape;109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2" name="Google Shape;109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3" name="Google Shape;1093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4" name="Google Shape;109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5" name="Google Shape;109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6" name="Google Shape;1096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7" name="Google Shape;109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8" name="Google Shape;109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9" name="Google Shape;1099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0" name="Google Shape;110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1" name="Google Shape;110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2" name="Google Shape;1102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3" name="Google Shape;110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4" name="Google Shape;110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5" name="Google Shape;1105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6" name="Google Shape;110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7" name="Google Shape;110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8" name="Google Shape;1108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9" name="Google Shape;110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10" name="Google Shape;111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11" name="Google Shape;1111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12" name="Google Shape;111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13" name="Google Shape;111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14" name="Google Shape;1114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15" name="Google Shape;111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16" name="Google Shape;111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17" name="Google Shape;1117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18" name="Google Shape;111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19" name="Google Shape;111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20" name="Google Shape;1120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21" name="Google Shape;112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22" name="Google Shape;112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23" name="Google Shape;1123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24" name="Google Shape;112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25" name="Google Shape;112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26" name="Google Shape;1126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27" name="Google Shape;112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28" name="Google Shape;112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29" name="Google Shape;1129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30" name="Google Shape;11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31" name="Google Shape;11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32" name="Google Shape;1132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33" name="Google Shape;11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34" name="Google Shape;11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35" name="Google Shape;1135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36" name="Google Shape;11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37" name="Google Shape;11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38" name="Google Shape;1138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39" name="Google Shape;11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0" name="Google Shape;11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41" name="Google Shape;1141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42" name="Google Shape;11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3" name="Google Shape;11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44" name="Google Shape;1144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45" name="Google Shape;11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6" name="Google Shape;11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47" name="Google Shape;1147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48" name="Google Shape;11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9" name="Google Shape;11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50" name="Google Shape;1150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51" name="Google Shape;11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52" name="Google Shape;11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53" name="Google Shape;1153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54" name="Google Shape;11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55" name="Google Shape;11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1156" name="Google Shape;1156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Class 1: Cell Surface Receptors</a:t>
            </a:r>
            <a:endParaRPr/>
          </a:p>
        </p:txBody>
      </p:sp>
      <p:sp>
        <p:nvSpPr>
          <p:cNvPr id="1157" name="Google Shape;1157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Can be divided into several categories</a:t>
            </a:r>
            <a:endParaRPr>
              <a:solidFill>
                <a:srgbClr val="FF0000"/>
              </a:solidFill>
            </a:endParaRPr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grpSp>
        <p:nvGrpSpPr>
          <p:cNvPr id="1158" name="Google Shape;1158;p16"/>
          <p:cNvGrpSpPr/>
          <p:nvPr/>
        </p:nvGrpSpPr>
        <p:grpSpPr>
          <a:xfrm>
            <a:off x="1905000" y="3119859"/>
            <a:ext cx="1810407" cy="2442741"/>
            <a:chOff x="3276600" y="2623475"/>
            <a:chExt cx="2367325" cy="3015324"/>
          </a:xfrm>
        </p:grpSpPr>
        <p:sp>
          <p:nvSpPr>
            <p:cNvPr id="1159" name="Google Shape;1159;p16"/>
            <p:cNvSpPr/>
            <p:nvPr/>
          </p:nvSpPr>
          <p:spPr>
            <a:xfrm>
              <a:off x="50814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60" name="Google Shape;1160;p16"/>
            <p:cNvSpPr/>
            <p:nvPr/>
          </p:nvSpPr>
          <p:spPr>
            <a:xfrm>
              <a:off x="50814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61" name="Google Shape;1161;p16"/>
            <p:cNvSpPr/>
            <p:nvPr/>
          </p:nvSpPr>
          <p:spPr>
            <a:xfrm>
              <a:off x="3856057" y="2750127"/>
              <a:ext cx="290946" cy="263237"/>
            </a:xfrm>
            <a:custGeom>
              <a:rect b="b" l="l" r="r" t="t"/>
              <a:pathLst>
                <a:path extrusionOk="0" h="263237" w="290946">
                  <a:moveTo>
                    <a:pt x="0" y="221673"/>
                  </a:moveTo>
                  <a:lnTo>
                    <a:pt x="152400" y="263237"/>
                  </a:lnTo>
                  <a:lnTo>
                    <a:pt x="263237" y="221673"/>
                  </a:lnTo>
                  <a:lnTo>
                    <a:pt x="290946" y="152400"/>
                  </a:lnTo>
                  <a:lnTo>
                    <a:pt x="263237" y="0"/>
                  </a:lnTo>
                  <a:lnTo>
                    <a:pt x="124691" y="55418"/>
                  </a:lnTo>
                  <a:lnTo>
                    <a:pt x="96982" y="96982"/>
                  </a:lnTo>
                  <a:lnTo>
                    <a:pt x="55419" y="138546"/>
                  </a:lnTo>
                  <a:lnTo>
                    <a:pt x="0" y="221673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rgbClr val="C3260C"/>
                </a:gs>
                <a:gs pos="100000">
                  <a:srgbClr val="821908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162" name="Google Shape;1162;p16"/>
            <p:cNvGrpSpPr/>
            <p:nvPr/>
          </p:nvGrpSpPr>
          <p:grpSpPr>
            <a:xfrm>
              <a:off x="3516507" y="4438338"/>
              <a:ext cx="116466" cy="173708"/>
              <a:chOff x="2157429" y="2133600"/>
              <a:chExt cx="111653" cy="243192"/>
            </a:xfrm>
          </p:grpSpPr>
          <p:sp>
            <p:nvSpPr>
              <p:cNvPr id="1163" name="Google Shape;1163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4" name="Google Shape;1164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65" name="Google Shape;1165;p16"/>
            <p:cNvGrpSpPr/>
            <p:nvPr/>
          </p:nvGrpSpPr>
          <p:grpSpPr>
            <a:xfrm>
              <a:off x="3675476" y="4438338"/>
              <a:ext cx="116466" cy="173708"/>
              <a:chOff x="2157429" y="2133600"/>
              <a:chExt cx="111653" cy="243192"/>
            </a:xfrm>
          </p:grpSpPr>
          <p:sp>
            <p:nvSpPr>
              <p:cNvPr id="1166" name="Google Shape;1166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7" name="Google Shape;1167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68" name="Google Shape;1168;p16"/>
            <p:cNvGrpSpPr/>
            <p:nvPr/>
          </p:nvGrpSpPr>
          <p:grpSpPr>
            <a:xfrm>
              <a:off x="3834445" y="4448761"/>
              <a:ext cx="116466" cy="173708"/>
              <a:chOff x="2157429" y="2133600"/>
              <a:chExt cx="111653" cy="243192"/>
            </a:xfrm>
          </p:grpSpPr>
          <p:sp>
            <p:nvSpPr>
              <p:cNvPr id="1169" name="Google Shape;1169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0" name="Google Shape;1170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71" name="Google Shape;1171;p16"/>
            <p:cNvGrpSpPr/>
            <p:nvPr/>
          </p:nvGrpSpPr>
          <p:grpSpPr>
            <a:xfrm>
              <a:off x="3323955" y="4426527"/>
              <a:ext cx="116466" cy="173708"/>
              <a:chOff x="2157429" y="2133600"/>
              <a:chExt cx="111653" cy="243192"/>
            </a:xfrm>
          </p:grpSpPr>
          <p:sp>
            <p:nvSpPr>
              <p:cNvPr id="1172" name="Google Shape;1172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3" name="Google Shape;1173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74" name="Google Shape;1174;p16"/>
            <p:cNvGrpSpPr/>
            <p:nvPr/>
          </p:nvGrpSpPr>
          <p:grpSpPr>
            <a:xfrm>
              <a:off x="3986845" y="4481419"/>
              <a:ext cx="116466" cy="173708"/>
              <a:chOff x="2157429" y="2133600"/>
              <a:chExt cx="111653" cy="243192"/>
            </a:xfrm>
          </p:grpSpPr>
          <p:sp>
            <p:nvSpPr>
              <p:cNvPr id="1175" name="Google Shape;1175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6" name="Google Shape;1176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77" name="Google Shape;1177;p16"/>
            <p:cNvGrpSpPr/>
            <p:nvPr/>
          </p:nvGrpSpPr>
          <p:grpSpPr>
            <a:xfrm>
              <a:off x="4162155" y="4426527"/>
              <a:ext cx="116466" cy="173708"/>
              <a:chOff x="2157429" y="2133600"/>
              <a:chExt cx="111653" cy="243192"/>
            </a:xfrm>
          </p:grpSpPr>
          <p:sp>
            <p:nvSpPr>
              <p:cNvPr id="1178" name="Google Shape;1178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9" name="Google Shape;1179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80" name="Google Shape;1180;p16"/>
            <p:cNvGrpSpPr/>
            <p:nvPr/>
          </p:nvGrpSpPr>
          <p:grpSpPr>
            <a:xfrm>
              <a:off x="4314555" y="4426527"/>
              <a:ext cx="116466" cy="173708"/>
              <a:chOff x="2157429" y="2133600"/>
              <a:chExt cx="111653" cy="243192"/>
            </a:xfrm>
          </p:grpSpPr>
          <p:sp>
            <p:nvSpPr>
              <p:cNvPr id="1181" name="Google Shape;1181;p1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2" name="Google Shape;1182;p1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183" name="Google Shape;1183;p16"/>
            <p:cNvSpPr/>
            <p:nvPr/>
          </p:nvSpPr>
          <p:spPr>
            <a:xfrm>
              <a:off x="3607320" y="35031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4" name="Google Shape;1184;p16"/>
            <p:cNvSpPr/>
            <p:nvPr/>
          </p:nvSpPr>
          <p:spPr>
            <a:xfrm>
              <a:off x="3364221" y="3664527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5" name="Google Shape;1185;p16"/>
            <p:cNvSpPr/>
            <p:nvPr/>
          </p:nvSpPr>
          <p:spPr>
            <a:xfrm>
              <a:off x="3912120" y="3664527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6" name="Google Shape;1186;p16"/>
            <p:cNvSpPr/>
            <p:nvPr/>
          </p:nvSpPr>
          <p:spPr>
            <a:xfrm>
              <a:off x="4064520" y="39603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7" name="Google Shape;1187;p16"/>
            <p:cNvSpPr/>
            <p:nvPr/>
          </p:nvSpPr>
          <p:spPr>
            <a:xfrm>
              <a:off x="3897621" y="41127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8" name="Google Shape;1188;p16"/>
            <p:cNvSpPr/>
            <p:nvPr/>
          </p:nvSpPr>
          <p:spPr>
            <a:xfrm>
              <a:off x="3379786" y="3576044"/>
              <a:ext cx="199180" cy="427919"/>
            </a:xfrm>
            <a:custGeom>
              <a:rect b="b" l="l" r="r" t="t"/>
              <a:pathLst>
                <a:path extrusionOk="0" h="427919" w="199180">
                  <a:moveTo>
                    <a:pt x="74490" y="427919"/>
                  </a:moveTo>
                  <a:cubicBezTo>
                    <a:pt x="29462" y="243192"/>
                    <a:pt x="-15565" y="58465"/>
                    <a:pt x="5217" y="12283"/>
                  </a:cubicBezTo>
                  <a:cubicBezTo>
                    <a:pt x="25999" y="-33899"/>
                    <a:pt x="112589" y="58464"/>
                    <a:pt x="199180" y="150828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9" name="Google Shape;1189;p16"/>
            <p:cNvSpPr/>
            <p:nvPr/>
          </p:nvSpPr>
          <p:spPr>
            <a:xfrm>
              <a:off x="3759076" y="3879272"/>
              <a:ext cx="318654" cy="263237"/>
            </a:xfrm>
            <a:custGeom>
              <a:rect b="b" l="l" r="r" t="t"/>
              <a:pathLst>
                <a:path extrusionOk="0" h="263237" w="318654">
                  <a:moveTo>
                    <a:pt x="0" y="263237"/>
                  </a:moveTo>
                  <a:cubicBezTo>
                    <a:pt x="56572" y="131618"/>
                    <a:pt x="113145" y="0"/>
                    <a:pt x="166254" y="0"/>
                  </a:cubicBezTo>
                  <a:cubicBezTo>
                    <a:pt x="219363" y="0"/>
                    <a:pt x="269008" y="131618"/>
                    <a:pt x="318654" y="263237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0" name="Google Shape;1190;p16"/>
            <p:cNvSpPr/>
            <p:nvPr/>
          </p:nvSpPr>
          <p:spPr>
            <a:xfrm>
              <a:off x="4105439" y="3464836"/>
              <a:ext cx="182252" cy="525273"/>
            </a:xfrm>
            <a:custGeom>
              <a:rect b="b" l="l" r="r" t="t"/>
              <a:pathLst>
                <a:path extrusionOk="0" h="525273" w="182252">
                  <a:moveTo>
                    <a:pt x="0" y="206618"/>
                  </a:moveTo>
                  <a:cubicBezTo>
                    <a:pt x="69273" y="83082"/>
                    <a:pt x="138546" y="-40454"/>
                    <a:pt x="166255" y="12655"/>
                  </a:cubicBezTo>
                  <a:cubicBezTo>
                    <a:pt x="193964" y="65764"/>
                    <a:pt x="180109" y="295518"/>
                    <a:pt x="166255" y="525273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1" name="Google Shape;1191;p16"/>
            <p:cNvSpPr/>
            <p:nvPr/>
          </p:nvSpPr>
          <p:spPr>
            <a:xfrm>
              <a:off x="3276600" y="4959927"/>
              <a:ext cx="1022807" cy="678873"/>
            </a:xfrm>
            <a:custGeom>
              <a:rect b="b" l="l" r="r" t="t"/>
              <a:pathLst>
                <a:path extrusionOk="0" h="678873" w="1022807">
                  <a:moveTo>
                    <a:pt x="302366" y="0"/>
                  </a:moveTo>
                  <a:lnTo>
                    <a:pt x="80694" y="110836"/>
                  </a:lnTo>
                  <a:lnTo>
                    <a:pt x="80694" y="110836"/>
                  </a:lnTo>
                  <a:cubicBezTo>
                    <a:pt x="78385" y="136236"/>
                    <a:pt x="-90179" y="237836"/>
                    <a:pt x="66839" y="263236"/>
                  </a:cubicBezTo>
                  <a:cubicBezTo>
                    <a:pt x="223857" y="288636"/>
                    <a:pt x="1025112" y="240145"/>
                    <a:pt x="1022803" y="263236"/>
                  </a:cubicBezTo>
                  <a:cubicBezTo>
                    <a:pt x="1020494" y="286327"/>
                    <a:pt x="57603" y="369455"/>
                    <a:pt x="52985" y="401782"/>
                  </a:cubicBezTo>
                  <a:cubicBezTo>
                    <a:pt x="48367" y="434109"/>
                    <a:pt x="967385" y="434109"/>
                    <a:pt x="995094" y="457200"/>
                  </a:cubicBezTo>
                  <a:cubicBezTo>
                    <a:pt x="1022803" y="480291"/>
                    <a:pt x="221548" y="519545"/>
                    <a:pt x="219239" y="540327"/>
                  </a:cubicBezTo>
                  <a:cubicBezTo>
                    <a:pt x="216930" y="561109"/>
                    <a:pt x="888875" y="558800"/>
                    <a:pt x="981239" y="581891"/>
                  </a:cubicBezTo>
                  <a:cubicBezTo>
                    <a:pt x="1073603" y="604982"/>
                    <a:pt x="923512" y="641927"/>
                    <a:pt x="773421" y="678873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2" name="Google Shape;1192;p16"/>
            <p:cNvSpPr/>
            <p:nvPr/>
          </p:nvSpPr>
          <p:spPr>
            <a:xfrm>
              <a:off x="3319738" y="2964872"/>
              <a:ext cx="763512" cy="568037"/>
            </a:xfrm>
            <a:custGeom>
              <a:rect b="b" l="l" r="r" t="t"/>
              <a:pathLst>
                <a:path extrusionOk="0" h="568037" w="763512">
                  <a:moveTo>
                    <a:pt x="494756" y="568037"/>
                  </a:moveTo>
                  <a:cubicBezTo>
                    <a:pt x="532856" y="527628"/>
                    <a:pt x="570956" y="487219"/>
                    <a:pt x="494756" y="471055"/>
                  </a:cubicBezTo>
                  <a:cubicBezTo>
                    <a:pt x="418556" y="454891"/>
                    <a:pt x="102211" y="501073"/>
                    <a:pt x="37556" y="471055"/>
                  </a:cubicBezTo>
                  <a:cubicBezTo>
                    <a:pt x="-27099" y="441037"/>
                    <a:pt x="-10936" y="316346"/>
                    <a:pt x="106828" y="290946"/>
                  </a:cubicBezTo>
                  <a:cubicBezTo>
                    <a:pt x="224592" y="265546"/>
                    <a:pt x="672556" y="367146"/>
                    <a:pt x="744138" y="318655"/>
                  </a:cubicBezTo>
                  <a:cubicBezTo>
                    <a:pt x="815720" y="270164"/>
                    <a:pt x="676019" y="135082"/>
                    <a:pt x="536319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3" name="Google Shape;1193;p16"/>
            <p:cNvSpPr/>
            <p:nvPr/>
          </p:nvSpPr>
          <p:spPr>
            <a:xfrm rot="-8123752">
              <a:off x="3922462" y="2748242"/>
              <a:ext cx="342786" cy="395720"/>
            </a:xfrm>
            <a:prstGeom prst="moon">
              <a:avLst>
                <a:gd fmla="val 50000" name="adj"/>
              </a:avLst>
            </a:prstGeom>
            <a:gradFill>
              <a:gsLst>
                <a:gs pos="0">
                  <a:srgbClr val="FF351F"/>
                </a:gs>
                <a:gs pos="15000">
                  <a:srgbClr val="FF341E"/>
                </a:gs>
                <a:gs pos="62000">
                  <a:srgbClr val="FF1E04"/>
                </a:gs>
                <a:gs pos="97000">
                  <a:srgbClr val="F81200"/>
                </a:gs>
                <a:gs pos="100000">
                  <a:srgbClr val="FA0B0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4" name="Google Shape;1194;p16"/>
            <p:cNvSpPr/>
            <p:nvPr/>
          </p:nvSpPr>
          <p:spPr>
            <a:xfrm>
              <a:off x="3592820" y="2673927"/>
              <a:ext cx="277091" cy="318655"/>
            </a:xfrm>
            <a:custGeom>
              <a:rect b="b" l="l" r="r" t="t"/>
              <a:pathLst>
                <a:path extrusionOk="0" h="318655" w="277091">
                  <a:moveTo>
                    <a:pt x="277091" y="318655"/>
                  </a:moveTo>
                  <a:lnTo>
                    <a:pt x="41564" y="235527"/>
                  </a:lnTo>
                  <a:lnTo>
                    <a:pt x="0" y="138545"/>
                  </a:lnTo>
                  <a:lnTo>
                    <a:pt x="124691" y="0"/>
                  </a:lnTo>
                  <a:lnTo>
                    <a:pt x="221673" y="96981"/>
                  </a:lnTo>
                  <a:lnTo>
                    <a:pt x="249382" y="193964"/>
                  </a:lnTo>
                  <a:lnTo>
                    <a:pt x="277091" y="318655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rgbClr val="C3260C"/>
                </a:gs>
                <a:gs pos="100000">
                  <a:srgbClr val="821908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5" name="Google Shape;1195;p16"/>
            <p:cNvSpPr/>
            <p:nvPr/>
          </p:nvSpPr>
          <p:spPr>
            <a:xfrm rot="-1604835">
              <a:off x="3491659" y="2679441"/>
              <a:ext cx="342786" cy="395720"/>
            </a:xfrm>
            <a:prstGeom prst="moon">
              <a:avLst>
                <a:gd fmla="val 50000" name="adj"/>
              </a:avLst>
            </a:prstGeom>
            <a:gradFill>
              <a:gsLst>
                <a:gs pos="0">
                  <a:srgbClr val="FF351F"/>
                </a:gs>
                <a:gs pos="15000">
                  <a:srgbClr val="FF341E"/>
                </a:gs>
                <a:gs pos="62000">
                  <a:srgbClr val="FF1E04"/>
                </a:gs>
                <a:gs pos="97000">
                  <a:srgbClr val="F81200"/>
                </a:gs>
                <a:gs pos="100000">
                  <a:srgbClr val="FA0B0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6" name="Google Shape;1196;p16"/>
            <p:cNvSpPr/>
            <p:nvPr/>
          </p:nvSpPr>
          <p:spPr>
            <a:xfrm>
              <a:off x="44196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97" name="Google Shape;1197;p16"/>
            <p:cNvSpPr txBox="1"/>
            <p:nvPr/>
          </p:nvSpPr>
          <p:spPr>
            <a:xfrm>
              <a:off x="50353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  <p:sp>
          <p:nvSpPr>
            <p:cNvPr id="1198" name="Google Shape;1198;p16"/>
            <p:cNvSpPr txBox="1"/>
            <p:nvPr/>
          </p:nvSpPr>
          <p:spPr>
            <a:xfrm>
              <a:off x="51671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  <p:sp>
          <p:nvSpPr>
            <p:cNvPr id="1199" name="Google Shape;1199;p16"/>
            <p:cNvSpPr/>
            <p:nvPr/>
          </p:nvSpPr>
          <p:spPr>
            <a:xfrm>
              <a:off x="46827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00" name="Google Shape;1200;p16"/>
            <p:cNvSpPr/>
            <p:nvPr/>
          </p:nvSpPr>
          <p:spPr>
            <a:xfrm>
              <a:off x="5188152" y="4177145"/>
              <a:ext cx="117942" cy="443346"/>
            </a:xfrm>
            <a:custGeom>
              <a:rect b="b" l="l" r="r" t="t"/>
              <a:pathLst>
                <a:path extrusionOk="0" h="443346" w="117942">
                  <a:moveTo>
                    <a:pt x="69272" y="443346"/>
                  </a:moveTo>
                  <a:cubicBezTo>
                    <a:pt x="55418" y="420255"/>
                    <a:pt x="39752" y="398158"/>
                    <a:pt x="27709" y="374073"/>
                  </a:cubicBezTo>
                  <a:cubicBezTo>
                    <a:pt x="21178" y="361011"/>
                    <a:pt x="10990" y="346830"/>
                    <a:pt x="13854" y="332510"/>
                  </a:cubicBezTo>
                  <a:cubicBezTo>
                    <a:pt x="16416" y="319701"/>
                    <a:pt x="30362" y="311521"/>
                    <a:pt x="41563" y="304800"/>
                  </a:cubicBezTo>
                  <a:cubicBezTo>
                    <a:pt x="54086" y="297286"/>
                    <a:pt x="69272" y="295564"/>
                    <a:pt x="83127" y="290946"/>
                  </a:cubicBezTo>
                  <a:cubicBezTo>
                    <a:pt x="104529" y="258843"/>
                    <a:pt x="141493" y="224622"/>
                    <a:pt x="96981" y="180110"/>
                  </a:cubicBezTo>
                  <a:cubicBezTo>
                    <a:pt x="76328" y="159457"/>
                    <a:pt x="13854" y="152400"/>
                    <a:pt x="13854" y="152400"/>
                  </a:cubicBezTo>
                  <a:cubicBezTo>
                    <a:pt x="9236" y="138546"/>
                    <a:pt x="0" y="125441"/>
                    <a:pt x="0" y="110837"/>
                  </a:cubicBezTo>
                  <a:cubicBezTo>
                    <a:pt x="0" y="48627"/>
                    <a:pt x="7008" y="41401"/>
                    <a:pt x="27709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01" name="Google Shape;1201;p16"/>
            <p:cNvSpPr txBox="1"/>
            <p:nvPr/>
          </p:nvSpPr>
          <p:spPr>
            <a:xfrm>
              <a:off x="4572001" y="4859866"/>
              <a:ext cx="360440" cy="4938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0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1202" name="Google Shape;1202;p16"/>
            <p:cNvSpPr/>
            <p:nvPr/>
          </p:nvSpPr>
          <p:spPr>
            <a:xfrm>
              <a:off x="3276600" y="3962400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03" name="Google Shape;1203;p16"/>
            <p:cNvSpPr/>
            <p:nvPr/>
          </p:nvSpPr>
          <p:spPr>
            <a:xfrm>
              <a:off x="3592821" y="4112729"/>
              <a:ext cx="366501" cy="923398"/>
            </a:xfrm>
            <a:prstGeom prst="can">
              <a:avLst>
                <a:gd fmla="val 25000" name="adj"/>
              </a:avLst>
            </a:prstGeom>
            <a:gradFill>
              <a:gsLst>
                <a:gs pos="0">
                  <a:srgbClr val="903D00"/>
                </a:gs>
                <a:gs pos="80000">
                  <a:srgbClr val="FF7600"/>
                </a:gs>
                <a:gs pos="100000">
                  <a:srgbClr val="FF7600"/>
                </a:gs>
              </a:gsLst>
              <a:lin ang="0" scaled="0"/>
            </a:gradFill>
            <a:ln>
              <a:noFill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204" name="Google Shape;1204;p16"/>
          <p:cNvSpPr txBox="1"/>
          <p:nvPr/>
        </p:nvSpPr>
        <p:spPr>
          <a:xfrm>
            <a:off x="249213" y="4953000"/>
            <a:ext cx="127478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rPr>
              <a:t>Ligand-gated Ion channels</a:t>
            </a:r>
            <a:endParaRPr b="1" sz="1800">
              <a:solidFill>
                <a:srgbClr val="FF5D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5" name="Google Shape;1205;p16"/>
          <p:cNvSpPr txBox="1"/>
          <p:nvPr/>
        </p:nvSpPr>
        <p:spPr>
          <a:xfrm>
            <a:off x="1981200" y="5715000"/>
            <a:ext cx="167812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rPr>
              <a:t>G-protein coupled receptors</a:t>
            </a:r>
            <a:endParaRPr b="1" sz="1800">
              <a:solidFill>
                <a:srgbClr val="FF5D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6" name="Google Shape;1206;p16"/>
          <p:cNvSpPr txBox="1"/>
          <p:nvPr/>
        </p:nvSpPr>
        <p:spPr>
          <a:xfrm>
            <a:off x="3962400" y="5638800"/>
            <a:ext cx="167812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rPr>
              <a:t>Receptor tyrosine kinases</a:t>
            </a:r>
            <a:endParaRPr b="1" sz="1800">
              <a:solidFill>
                <a:srgbClr val="FF5D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07" name="Google Shape;1207;p16"/>
          <p:cNvGrpSpPr/>
          <p:nvPr/>
        </p:nvGrpSpPr>
        <p:grpSpPr>
          <a:xfrm>
            <a:off x="4191000" y="3467737"/>
            <a:ext cx="1112782" cy="2018663"/>
            <a:chOff x="6731319" y="3238614"/>
            <a:chExt cx="1144164" cy="2323986"/>
          </a:xfrm>
        </p:grpSpPr>
        <p:grpSp>
          <p:nvGrpSpPr>
            <p:cNvPr id="1208" name="Google Shape;1208;p16"/>
            <p:cNvGrpSpPr/>
            <p:nvPr/>
          </p:nvGrpSpPr>
          <p:grpSpPr>
            <a:xfrm>
              <a:off x="6731319" y="3238614"/>
              <a:ext cx="446201" cy="2303204"/>
              <a:chOff x="6731319" y="3238614"/>
              <a:chExt cx="446201" cy="2303204"/>
            </a:xfrm>
          </p:grpSpPr>
          <p:sp>
            <p:nvSpPr>
              <p:cNvPr id="1209" name="Google Shape;1209;p16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1210" name="Google Shape;1210;p16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1211" name="Google Shape;1211;p16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2" name="Google Shape;1212;p16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3" name="Google Shape;1213;p16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4" name="Google Shape;1214;p16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5" name="Google Shape;1215;p16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216" name="Google Shape;1216;p16"/>
            <p:cNvGrpSpPr/>
            <p:nvPr/>
          </p:nvGrpSpPr>
          <p:grpSpPr>
            <a:xfrm>
              <a:off x="7376680" y="3238614"/>
              <a:ext cx="498803" cy="2323986"/>
              <a:chOff x="7376680" y="3238614"/>
              <a:chExt cx="498803" cy="2323986"/>
            </a:xfrm>
          </p:grpSpPr>
          <p:sp>
            <p:nvSpPr>
              <p:cNvPr id="1217" name="Google Shape;1217;p16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8" name="Google Shape;1218;p16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9" name="Google Shape;1219;p16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0" name="Google Shape;1220;p16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1" name="Google Shape;1221;p16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2" name="Google Shape;1222;p16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223" name="Google Shape;1223;p16"/>
            <p:cNvSpPr/>
            <p:nvPr/>
          </p:nvSpPr>
          <p:spPr>
            <a:xfrm>
              <a:off x="6821913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24" name="Google Shape;1224;p16"/>
            <p:cNvSpPr/>
            <p:nvPr/>
          </p:nvSpPr>
          <p:spPr>
            <a:xfrm>
              <a:off x="7399834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225" name="Google Shape;1225;p16"/>
          <p:cNvGrpSpPr/>
          <p:nvPr/>
        </p:nvGrpSpPr>
        <p:grpSpPr>
          <a:xfrm>
            <a:off x="5739155" y="3029122"/>
            <a:ext cx="1212623" cy="2116711"/>
            <a:chOff x="5622366" y="2876267"/>
            <a:chExt cx="1235634" cy="2746916"/>
          </a:xfrm>
        </p:grpSpPr>
        <p:sp>
          <p:nvSpPr>
            <p:cNvPr id="1226" name="Google Shape;1226;p16"/>
            <p:cNvSpPr/>
            <p:nvPr/>
          </p:nvSpPr>
          <p:spPr>
            <a:xfrm>
              <a:off x="5930499" y="5103638"/>
              <a:ext cx="225627" cy="512618"/>
            </a:xfrm>
            <a:custGeom>
              <a:rect b="b" l="l" r="r" t="t"/>
              <a:pathLst>
                <a:path extrusionOk="0" h="512618" w="225627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27" name="Google Shape;1227;p16"/>
            <p:cNvSpPr/>
            <p:nvPr/>
          </p:nvSpPr>
          <p:spPr>
            <a:xfrm>
              <a:off x="6308215" y="5110565"/>
              <a:ext cx="225627" cy="512618"/>
            </a:xfrm>
            <a:custGeom>
              <a:rect b="b" l="l" r="r" t="t"/>
              <a:pathLst>
                <a:path extrusionOk="0" h="512618" w="225627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228" name="Google Shape;1228;p16"/>
            <p:cNvGrpSpPr/>
            <p:nvPr/>
          </p:nvGrpSpPr>
          <p:grpSpPr>
            <a:xfrm>
              <a:off x="5622366" y="2900765"/>
              <a:ext cx="656324" cy="2210488"/>
              <a:chOff x="2669924" y="2133600"/>
              <a:chExt cx="656324" cy="2210488"/>
            </a:xfrm>
          </p:grpSpPr>
          <p:sp>
            <p:nvSpPr>
              <p:cNvPr id="1229" name="Google Shape;1229;p16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0" name="Google Shape;1230;p16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1" name="Google Shape;1231;p16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2" name="Google Shape;1232;p16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3" name="Google Shape;1233;p16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rgbClr val="9EE0F7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34" name="Google Shape;1234;p16"/>
            <p:cNvGrpSpPr/>
            <p:nvPr/>
          </p:nvGrpSpPr>
          <p:grpSpPr>
            <a:xfrm rot="301533">
              <a:off x="6106118" y="2900765"/>
              <a:ext cx="656324" cy="2210488"/>
              <a:chOff x="2669924" y="2133600"/>
              <a:chExt cx="656324" cy="2210488"/>
            </a:xfrm>
          </p:grpSpPr>
          <p:sp>
            <p:nvSpPr>
              <p:cNvPr id="1235" name="Google Shape;1235;p16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6" name="Google Shape;1236;p16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7" name="Google Shape;1237;p16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8" name="Google Shape;1238;p16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9" name="Google Shape;1239;p16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rgbClr val="C3260C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240" name="Google Shape;1240;p16"/>
            <p:cNvSpPr txBox="1"/>
            <p:nvPr/>
          </p:nvSpPr>
          <p:spPr>
            <a:xfrm>
              <a:off x="5773961" y="3281765"/>
              <a:ext cx="378881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22725C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1800">
                <a:solidFill>
                  <a:srgbClr val="22725C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1241" name="Google Shape;1241;p16"/>
            <p:cNvSpPr txBox="1"/>
            <p:nvPr/>
          </p:nvSpPr>
          <p:spPr>
            <a:xfrm>
              <a:off x="6305242" y="3281765"/>
              <a:ext cx="378881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</p:grpSp>
      <p:sp>
        <p:nvSpPr>
          <p:cNvPr id="1242" name="Google Shape;1242;p16"/>
          <p:cNvSpPr txBox="1"/>
          <p:nvPr/>
        </p:nvSpPr>
        <p:spPr>
          <a:xfrm>
            <a:off x="5560878" y="5257800"/>
            <a:ext cx="16781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rPr>
              <a:t>Integrins</a:t>
            </a:r>
            <a:endParaRPr b="1" sz="1800">
              <a:solidFill>
                <a:srgbClr val="FF5D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43" name="Google Shape;1243;p16"/>
          <p:cNvGrpSpPr/>
          <p:nvPr/>
        </p:nvGrpSpPr>
        <p:grpSpPr>
          <a:xfrm>
            <a:off x="7467600" y="3352557"/>
            <a:ext cx="833678" cy="2057643"/>
            <a:chOff x="7467600" y="3352557"/>
            <a:chExt cx="833678" cy="2057643"/>
          </a:xfrm>
        </p:grpSpPr>
        <p:sp>
          <p:nvSpPr>
            <p:cNvPr id="1244" name="Google Shape;1244;p16"/>
            <p:cNvSpPr/>
            <p:nvPr/>
          </p:nvSpPr>
          <p:spPr>
            <a:xfrm>
              <a:off x="7467600" y="3352557"/>
              <a:ext cx="345058" cy="1371357"/>
            </a:xfrm>
            <a:prstGeom prst="roundRect">
              <a:avLst>
                <a:gd fmla="val 16667" name="adj"/>
              </a:avLst>
            </a:prstGeom>
            <a:solidFill>
              <a:srgbClr val="FCDEB2"/>
            </a:solidFill>
            <a:ln cap="flat" cmpd="sng" w="25400">
              <a:solidFill>
                <a:srgbClr val="FF33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45" name="Google Shape;1245;p16"/>
            <p:cNvSpPr/>
            <p:nvPr/>
          </p:nvSpPr>
          <p:spPr>
            <a:xfrm>
              <a:off x="7939282" y="3352557"/>
              <a:ext cx="345058" cy="1371357"/>
            </a:xfrm>
            <a:prstGeom prst="roundRect">
              <a:avLst>
                <a:gd fmla="val 16667" name="adj"/>
              </a:avLst>
            </a:prstGeom>
            <a:solidFill>
              <a:srgbClr val="99FF33"/>
            </a:solidFill>
            <a:ln cap="flat" cmpd="sng" w="25400">
              <a:solidFill>
                <a:srgbClr val="34AC8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7475716" y="4723914"/>
              <a:ext cx="336581" cy="686043"/>
            </a:xfrm>
            <a:prstGeom prst="ellipse">
              <a:avLst/>
            </a:prstGeom>
            <a:solidFill>
              <a:srgbClr val="FF3399"/>
            </a:solidFill>
            <a:ln cap="flat" cmpd="sng" w="25400">
              <a:solidFill>
                <a:srgbClr val="FF33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7964697" y="4724157"/>
              <a:ext cx="336581" cy="686043"/>
            </a:xfrm>
            <a:prstGeom prst="ellipse">
              <a:avLst/>
            </a:prstGeom>
            <a:solidFill>
              <a:srgbClr val="81D319"/>
            </a:solidFill>
            <a:ln cap="flat" cmpd="sng" w="25400">
              <a:solidFill>
                <a:srgbClr val="81D31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248" name="Google Shape;1248;p16"/>
          <p:cNvSpPr txBox="1"/>
          <p:nvPr/>
        </p:nvSpPr>
        <p:spPr>
          <a:xfrm>
            <a:off x="7084878" y="5486400"/>
            <a:ext cx="167812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rPr>
              <a:t>Toll-like receptors</a:t>
            </a:r>
            <a:endParaRPr b="1" sz="1800">
              <a:solidFill>
                <a:srgbClr val="FF5D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49" name="Google Shape;1249;p16"/>
          <p:cNvGrpSpPr/>
          <p:nvPr/>
        </p:nvGrpSpPr>
        <p:grpSpPr>
          <a:xfrm>
            <a:off x="292818" y="3628895"/>
            <a:ext cx="1243882" cy="1400305"/>
            <a:chOff x="292818" y="3628895"/>
            <a:chExt cx="1243882" cy="1400305"/>
          </a:xfrm>
        </p:grpSpPr>
        <p:sp>
          <p:nvSpPr>
            <p:cNvPr id="1250" name="Google Shape;1250;p16"/>
            <p:cNvSpPr/>
            <p:nvPr/>
          </p:nvSpPr>
          <p:spPr>
            <a:xfrm>
              <a:off x="813296" y="3628895"/>
              <a:ext cx="397094" cy="1246384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477293" y="3628895"/>
              <a:ext cx="427640" cy="1246384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292818" y="3714058"/>
              <a:ext cx="502110" cy="1246384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pic>
          <p:nvPicPr>
            <p:cNvPr id="1253" name="Google Shape;1253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14400" y="3670300"/>
              <a:ext cx="622300" cy="13589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54" name="Google Shape;1254;p16"/>
            <p:cNvGrpSpPr/>
            <p:nvPr/>
          </p:nvGrpSpPr>
          <p:grpSpPr>
            <a:xfrm>
              <a:off x="348950" y="3706794"/>
              <a:ext cx="374322" cy="1170006"/>
              <a:chOff x="348950" y="3706794"/>
              <a:chExt cx="374322" cy="1170006"/>
            </a:xfrm>
          </p:grpSpPr>
          <p:sp>
            <p:nvSpPr>
              <p:cNvPr id="1255" name="Google Shape;1255;p16"/>
              <p:cNvSpPr/>
              <p:nvPr/>
            </p:nvSpPr>
            <p:spPr>
              <a:xfrm>
                <a:off x="472965" y="4044875"/>
                <a:ext cx="61091" cy="467394"/>
              </a:xfrm>
              <a:prstGeom prst="can">
                <a:avLst>
                  <a:gd fmla="val 25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9AA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6" name="Google Shape;1256;p16"/>
              <p:cNvSpPr/>
              <p:nvPr/>
            </p:nvSpPr>
            <p:spPr>
              <a:xfrm>
                <a:off x="534057" y="4083825"/>
                <a:ext cx="61091" cy="467394"/>
              </a:xfrm>
              <a:prstGeom prst="can">
                <a:avLst>
                  <a:gd fmla="val 25000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AF2F1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7" name="Google Shape;1257;p16"/>
              <p:cNvSpPr/>
              <p:nvPr/>
            </p:nvSpPr>
            <p:spPr>
              <a:xfrm>
                <a:off x="595148" y="4044875"/>
                <a:ext cx="61091" cy="467394"/>
              </a:xfrm>
              <a:prstGeom prst="can">
                <a:avLst>
                  <a:gd fmla="val 25000" name="adj"/>
                </a:avLst>
              </a:prstGeom>
              <a:solidFill>
                <a:schemeClr val="accent2"/>
              </a:solidFill>
              <a:ln cap="flat" cmpd="sng" w="25400">
                <a:solidFill>
                  <a:srgbClr val="4494B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8" name="Google Shape;1258;p16"/>
              <p:cNvSpPr/>
              <p:nvPr/>
            </p:nvSpPr>
            <p:spPr>
              <a:xfrm rot="3503953">
                <a:off x="448388" y="4242658"/>
                <a:ext cx="90663" cy="164205"/>
              </a:xfrm>
              <a:prstGeom prst="can">
                <a:avLst>
                  <a:gd fmla="val 25000" name="adj"/>
                </a:avLst>
              </a:prstGeom>
              <a:solidFill>
                <a:schemeClr val="accent1"/>
              </a:solidFill>
              <a:ln cap="flat" cmpd="sng" w="25400">
                <a:solidFill>
                  <a:srgbClr val="384B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9" name="Google Shape;1259;p16"/>
              <p:cNvSpPr/>
              <p:nvPr/>
            </p:nvSpPr>
            <p:spPr>
              <a:xfrm rot="-2700204">
                <a:off x="602020" y="4220593"/>
                <a:ext cx="77892" cy="154899"/>
              </a:xfrm>
              <a:prstGeom prst="can">
                <a:avLst>
                  <a:gd fmla="val 25000" name="adj"/>
                </a:avLst>
              </a:prstGeom>
              <a:solidFill>
                <a:schemeClr val="accent1"/>
              </a:solidFill>
              <a:ln cap="flat" cmpd="sng" w="25400">
                <a:solidFill>
                  <a:srgbClr val="384B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60" name="Google Shape;1260;p16"/>
              <p:cNvSpPr/>
              <p:nvPr/>
            </p:nvSpPr>
            <p:spPr>
              <a:xfrm>
                <a:off x="375830" y="3784693"/>
                <a:ext cx="176554" cy="266415"/>
              </a:xfrm>
              <a:custGeom>
                <a:rect b="b" l="l" r="r" t="t"/>
                <a:pathLst>
                  <a:path extrusionOk="0" h="521208" w="440436">
                    <a:moveTo>
                      <a:pt x="315468" y="521208"/>
                    </a:moveTo>
                    <a:cubicBezTo>
                      <a:pt x="322326" y="488442"/>
                      <a:pt x="329184" y="455676"/>
                      <a:pt x="315468" y="438912"/>
                    </a:cubicBezTo>
                    <a:cubicBezTo>
                      <a:pt x="301752" y="422148"/>
                      <a:pt x="256032" y="434340"/>
                      <a:pt x="233172" y="420624"/>
                    </a:cubicBezTo>
                    <a:cubicBezTo>
                      <a:pt x="210312" y="406908"/>
                      <a:pt x="163068" y="373380"/>
                      <a:pt x="178308" y="356616"/>
                    </a:cubicBezTo>
                    <a:cubicBezTo>
                      <a:pt x="193548" y="339852"/>
                      <a:pt x="298704" y="333756"/>
                      <a:pt x="324612" y="320040"/>
                    </a:cubicBezTo>
                    <a:cubicBezTo>
                      <a:pt x="350520" y="306324"/>
                      <a:pt x="359664" y="288036"/>
                      <a:pt x="333756" y="274320"/>
                    </a:cubicBezTo>
                    <a:cubicBezTo>
                      <a:pt x="307848" y="260604"/>
                      <a:pt x="196596" y="249936"/>
                      <a:pt x="169164" y="237744"/>
                    </a:cubicBezTo>
                    <a:cubicBezTo>
                      <a:pt x="141732" y="225552"/>
                      <a:pt x="137160" y="211836"/>
                      <a:pt x="169164" y="201168"/>
                    </a:cubicBezTo>
                    <a:cubicBezTo>
                      <a:pt x="201168" y="190500"/>
                      <a:pt x="324612" y="187452"/>
                      <a:pt x="361188" y="173736"/>
                    </a:cubicBezTo>
                    <a:cubicBezTo>
                      <a:pt x="397764" y="160020"/>
                      <a:pt x="440436" y="128016"/>
                      <a:pt x="388620" y="118872"/>
                    </a:cubicBezTo>
                    <a:cubicBezTo>
                      <a:pt x="336804" y="109728"/>
                      <a:pt x="100584" y="134112"/>
                      <a:pt x="50292" y="118872"/>
                    </a:cubicBezTo>
                    <a:cubicBezTo>
                      <a:pt x="0" y="103632"/>
                      <a:pt x="35052" y="47244"/>
                      <a:pt x="86868" y="27432"/>
                    </a:cubicBezTo>
                    <a:cubicBezTo>
                      <a:pt x="138684" y="7620"/>
                      <a:pt x="249936" y="3810"/>
                      <a:pt x="361188" y="0"/>
                    </a:cubicBezTo>
                  </a:path>
                </a:pathLst>
              </a:cu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61" name="Google Shape;1261;p16"/>
              <p:cNvSpPr/>
              <p:nvPr/>
            </p:nvSpPr>
            <p:spPr>
              <a:xfrm>
                <a:off x="348950" y="4387631"/>
                <a:ext cx="160670" cy="243045"/>
              </a:xfrm>
              <a:custGeom>
                <a:rect b="b" l="l" r="r" t="t"/>
                <a:pathLst>
                  <a:path extrusionOk="0" h="475488" w="400812">
                    <a:moveTo>
                      <a:pt x="172212" y="0"/>
                    </a:moveTo>
                    <a:cubicBezTo>
                      <a:pt x="158496" y="27432"/>
                      <a:pt x="144780" y="54864"/>
                      <a:pt x="117348" y="73152"/>
                    </a:cubicBezTo>
                    <a:cubicBezTo>
                      <a:pt x="89916" y="91440"/>
                      <a:pt x="15240" y="92964"/>
                      <a:pt x="7620" y="109728"/>
                    </a:cubicBezTo>
                    <a:cubicBezTo>
                      <a:pt x="0" y="126492"/>
                      <a:pt x="70104" y="134112"/>
                      <a:pt x="71628" y="173736"/>
                    </a:cubicBezTo>
                    <a:cubicBezTo>
                      <a:pt x="73152" y="213360"/>
                      <a:pt x="6096" y="298704"/>
                      <a:pt x="16764" y="347472"/>
                    </a:cubicBezTo>
                    <a:cubicBezTo>
                      <a:pt x="27432" y="396240"/>
                      <a:pt x="99060" y="475488"/>
                      <a:pt x="135636" y="466344"/>
                    </a:cubicBezTo>
                    <a:cubicBezTo>
                      <a:pt x="172212" y="457200"/>
                      <a:pt x="207264" y="315468"/>
                      <a:pt x="236220" y="292608"/>
                    </a:cubicBezTo>
                    <a:cubicBezTo>
                      <a:pt x="265176" y="269748"/>
                      <a:pt x="281940" y="335280"/>
                      <a:pt x="309372" y="329184"/>
                    </a:cubicBezTo>
                    <a:cubicBezTo>
                      <a:pt x="336804" y="323088"/>
                      <a:pt x="368808" y="289560"/>
                      <a:pt x="400812" y="256032"/>
                    </a:cubicBezTo>
                  </a:path>
                </a:pathLst>
              </a:cu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62" name="Google Shape;1262;p16"/>
              <p:cNvSpPr/>
              <p:nvPr/>
            </p:nvSpPr>
            <p:spPr>
              <a:xfrm>
                <a:off x="348950" y="4518501"/>
                <a:ext cx="308511" cy="294458"/>
              </a:xfrm>
              <a:custGeom>
                <a:rect b="b" l="l" r="r" t="t"/>
                <a:pathLst>
                  <a:path extrusionOk="0" h="576072" w="769620">
                    <a:moveTo>
                      <a:pt x="693420" y="0"/>
                    </a:moveTo>
                    <a:cubicBezTo>
                      <a:pt x="731520" y="44196"/>
                      <a:pt x="769620" y="88392"/>
                      <a:pt x="702564" y="128016"/>
                    </a:cubicBezTo>
                    <a:cubicBezTo>
                      <a:pt x="635508" y="167640"/>
                      <a:pt x="291084" y="237744"/>
                      <a:pt x="291084" y="237744"/>
                    </a:cubicBezTo>
                    <a:cubicBezTo>
                      <a:pt x="181356" y="266700"/>
                      <a:pt x="88392" y="269748"/>
                      <a:pt x="44196" y="301752"/>
                    </a:cubicBezTo>
                    <a:cubicBezTo>
                      <a:pt x="0" y="333756"/>
                      <a:pt x="15240" y="399288"/>
                      <a:pt x="25908" y="429768"/>
                    </a:cubicBezTo>
                    <a:cubicBezTo>
                      <a:pt x="36576" y="460248"/>
                      <a:pt x="47244" y="493776"/>
                      <a:pt x="108204" y="484632"/>
                    </a:cubicBezTo>
                    <a:cubicBezTo>
                      <a:pt x="169164" y="475488"/>
                      <a:pt x="344424" y="381000"/>
                      <a:pt x="391668" y="374904"/>
                    </a:cubicBezTo>
                    <a:cubicBezTo>
                      <a:pt x="438912" y="368808"/>
                      <a:pt x="413004" y="423672"/>
                      <a:pt x="391668" y="448056"/>
                    </a:cubicBezTo>
                    <a:cubicBezTo>
                      <a:pt x="370332" y="472440"/>
                      <a:pt x="266700" y="499872"/>
                      <a:pt x="263652" y="521208"/>
                    </a:cubicBezTo>
                    <a:cubicBezTo>
                      <a:pt x="260604" y="542544"/>
                      <a:pt x="316992" y="559308"/>
                      <a:pt x="373380" y="576072"/>
                    </a:cubicBezTo>
                  </a:path>
                </a:pathLst>
              </a:cu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63" name="Google Shape;1263;p16"/>
              <p:cNvSpPr txBox="1"/>
              <p:nvPr/>
            </p:nvSpPr>
            <p:spPr>
              <a:xfrm>
                <a:off x="503511" y="3706794"/>
                <a:ext cx="91637" cy="1573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N</a:t>
                </a:r>
                <a:endParaRPr sz="14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64" name="Google Shape;1264;p16"/>
              <p:cNvSpPr txBox="1"/>
              <p:nvPr/>
            </p:nvSpPr>
            <p:spPr>
              <a:xfrm>
                <a:off x="472965" y="4719481"/>
                <a:ext cx="152728" cy="1573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C</a:t>
                </a:r>
                <a:endParaRPr sz="14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9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p1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71" name="Google Shape;1271;p17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272" name="Google Shape;1272;p17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273" name="Google Shape;1273;p17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274" name="Google Shape;1274;p17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275" name="Google Shape;1275;p17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76" name="Google Shape;1276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7" name="Google Shape;1277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8" name="Google Shape;1278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9" name="Google Shape;1279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0" name="Google Shape;1280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1" name="Google Shape;1281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2" name="Google Shape;1282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3" name="Google Shape;1283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4" name="Google Shape;1284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5" name="Google Shape;1285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6" name="Google Shape;1286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7" name="Google Shape;1287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8" name="Google Shape;1288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89" name="Google Shape;1289;p17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90" name="Google Shape;1290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1" name="Google Shape;1291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2" name="Google Shape;1292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3" name="Google Shape;1293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4" name="Google Shape;1294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5" name="Google Shape;1295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6" name="Google Shape;1296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7" name="Google Shape;1297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8" name="Google Shape;1298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9" name="Google Shape;1299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0" name="Google Shape;1300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1" name="Google Shape;1301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2" name="Google Shape;1302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03" name="Google Shape;1303;p17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04" name="Google Shape;1304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5" name="Google Shape;1305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6" name="Google Shape;1306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7" name="Google Shape;1307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8" name="Google Shape;1308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9" name="Google Shape;1309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0" name="Google Shape;1310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1" name="Google Shape;1311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2" name="Google Shape;1312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3" name="Google Shape;1313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4" name="Google Shape;1314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5" name="Google Shape;1315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6" name="Google Shape;1316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317" name="Google Shape;1317;p17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18" name="Google Shape;1318;p17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19" name="Google Shape;1319;p1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0" name="Google Shape;1320;p17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1" name="Google Shape;1321;p17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2" name="Google Shape;1322;p17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3" name="Google Shape;1323;p17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4" name="Google Shape;1324;p17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5" name="Google Shape;1325;p17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6" name="Google Shape;1326;p17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7" name="Google Shape;1327;p17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8" name="Google Shape;1328;p17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29" name="Google Shape;1329;p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0" name="Google Shape;1330;p17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1" name="Google Shape;1331;p17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2" name="Google Shape;1332;p17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3" name="Google Shape;1333;p17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4" name="Google Shape;1334;p17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5" name="Google Shape;1335;p17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336" name="Google Shape;1336;p17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337" name="Google Shape;1337;p17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338" name="Google Shape;1338;p17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39" name="Google Shape;1339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0" name="Google Shape;1340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1" name="Google Shape;1341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2" name="Google Shape;1342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3" name="Google Shape;1343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4" name="Google Shape;1344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5" name="Google Shape;1345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6" name="Google Shape;1346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7" name="Google Shape;1347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8" name="Google Shape;1348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9" name="Google Shape;1349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0" name="Google Shape;1350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1" name="Google Shape;1351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52" name="Google Shape;1352;p17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53" name="Google Shape;1353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4" name="Google Shape;1354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5" name="Google Shape;1355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6" name="Google Shape;1356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7" name="Google Shape;1357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8" name="Google Shape;1358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9" name="Google Shape;1359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0" name="Google Shape;1360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1" name="Google Shape;1361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2" name="Google Shape;1362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3" name="Google Shape;1363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4" name="Google Shape;1364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5" name="Google Shape;1365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66" name="Google Shape;1366;p17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67" name="Google Shape;1367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8" name="Google Shape;1368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9" name="Google Shape;1369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0" name="Google Shape;1370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1" name="Google Shape;1371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2" name="Google Shape;1372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3" name="Google Shape;1373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4" name="Google Shape;1374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5" name="Google Shape;1375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6" name="Google Shape;1376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7" name="Google Shape;1377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8" name="Google Shape;1378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9" name="Google Shape;1379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80" name="Google Shape;1380;p17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81" name="Google Shape;1381;p1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2" name="Google Shape;1382;p1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3" name="Google Shape;1383;p1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4" name="Google Shape;1384;p17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5" name="Google Shape;1385;p1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6" name="Google Shape;1386;p17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7" name="Google Shape;1387;p1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8" name="Google Shape;1388;p17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9" name="Google Shape;1389;p1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0" name="Google Shape;1390;p17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1" name="Google Shape;1391;p1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2" name="Google Shape;1392;p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3" name="Google Shape;1393;p1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394" name="Google Shape;1394;p17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5" name="Google Shape;1395;p17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6" name="Google Shape;1396;p17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7" name="Google Shape;1397;p17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8" name="Google Shape;1398;p1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9" name="Google Shape;1399;p17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400" name="Google Shape;1400;p17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401" name="Google Shape;1401;p1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2" name="Google Shape;140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3" name="Google Shape;140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4" name="Google Shape;1404;p1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5" name="Google Shape;140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6" name="Google Shape;140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7" name="Google Shape;1407;p1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8" name="Google Shape;140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9" name="Google Shape;140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0" name="Google Shape;1410;p1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1" name="Google Shape;141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2" name="Google Shape;141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3" name="Google Shape;1413;p1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4" name="Google Shape;141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5" name="Google Shape;141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6" name="Google Shape;1416;p1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7" name="Google Shape;141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8" name="Google Shape;141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9" name="Google Shape;1419;p1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0" name="Google Shape;142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1" name="Google Shape;142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2" name="Google Shape;1422;p1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3" name="Google Shape;142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4" name="Google Shape;142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5" name="Google Shape;1425;p1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6" name="Google Shape;142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7" name="Google Shape;142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8" name="Google Shape;1428;p1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9" name="Google Shape;142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0" name="Google Shape;143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1" name="Google Shape;1431;p1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2" name="Google Shape;143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3" name="Google Shape;143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4" name="Google Shape;1434;p1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5" name="Google Shape;143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6" name="Google Shape;143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7" name="Google Shape;1437;p1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8" name="Google Shape;143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9" name="Google Shape;143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0" name="Google Shape;1440;p1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1" name="Google Shape;144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2" name="Google Shape;144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3" name="Google Shape;1443;p1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4" name="Google Shape;144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5" name="Google Shape;144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6" name="Google Shape;1446;p1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7" name="Google Shape;144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8" name="Google Shape;144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9" name="Google Shape;1449;p1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0" name="Google Shape;145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1" name="Google Shape;145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2" name="Google Shape;1452;p1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3" name="Google Shape;145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4" name="Google Shape;145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5" name="Google Shape;1455;p1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6" name="Google Shape;145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7" name="Google Shape;145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8" name="Google Shape;1458;p1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9" name="Google Shape;145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0" name="Google Shape;146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1" name="Google Shape;1461;p1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2" name="Google Shape;146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3" name="Google Shape;146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4" name="Google Shape;1464;p1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5" name="Google Shape;146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6" name="Google Shape;146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7" name="Google Shape;1467;p1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8" name="Google Shape;146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9" name="Google Shape;146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0" name="Google Shape;1470;p1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1" name="Google Shape;147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2" name="Google Shape;147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3" name="Google Shape;1473;p1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4" name="Google Shape;147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5" name="Google Shape;147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6" name="Google Shape;1476;p1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7" name="Google Shape;147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8" name="Google Shape;147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9" name="Google Shape;1479;p1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0" name="Google Shape;148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1" name="Google Shape;148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82" name="Google Shape;1482;p1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3" name="Google Shape;148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4" name="Google Shape;148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485" name="Google Shape;1485;p17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486" name="Google Shape;1486;p1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7" name="Google Shape;148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8" name="Google Shape;148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89" name="Google Shape;1489;p1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0" name="Google Shape;149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1" name="Google Shape;149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2" name="Google Shape;1492;p1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3" name="Google Shape;149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4" name="Google Shape;149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5" name="Google Shape;1495;p1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6" name="Google Shape;149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7" name="Google Shape;149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8" name="Google Shape;1498;p1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9" name="Google Shape;149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0" name="Google Shape;150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1" name="Google Shape;1501;p1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2" name="Google Shape;150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3" name="Google Shape;150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4" name="Google Shape;1504;p1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5" name="Google Shape;150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6" name="Google Shape;150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7" name="Google Shape;1507;p1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8" name="Google Shape;150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9" name="Google Shape;150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0" name="Google Shape;1510;p1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1" name="Google Shape;151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2" name="Google Shape;151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3" name="Google Shape;1513;p1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4" name="Google Shape;151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5" name="Google Shape;151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6" name="Google Shape;1516;p1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7" name="Google Shape;151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8" name="Google Shape;151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9" name="Google Shape;1519;p1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0" name="Google Shape;152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1" name="Google Shape;152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2" name="Google Shape;1522;p1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3" name="Google Shape;152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4" name="Google Shape;152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5" name="Google Shape;1525;p1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6" name="Google Shape;152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7" name="Google Shape;152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8" name="Google Shape;1528;p1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9" name="Google Shape;152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0" name="Google Shape;153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1" name="Google Shape;1531;p1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2" name="Google Shape;153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3" name="Google Shape;153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4" name="Google Shape;1534;p1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5" name="Google Shape;153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6" name="Google Shape;153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7" name="Google Shape;1537;p1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8" name="Google Shape;153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9" name="Google Shape;153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0" name="Google Shape;1540;p1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1" name="Google Shape;154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2" name="Google Shape;154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3" name="Google Shape;1543;p1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4" name="Google Shape;154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5" name="Google Shape;154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6" name="Google Shape;1546;p1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7" name="Google Shape;154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8" name="Google Shape;154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9" name="Google Shape;1549;p1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0" name="Google Shape;155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1" name="Google Shape;155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2" name="Google Shape;1552;p1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3" name="Google Shape;155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4" name="Google Shape;155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5" name="Google Shape;1555;p1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6" name="Google Shape;155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7" name="Google Shape;155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8" name="Google Shape;1558;p1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9" name="Google Shape;155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0" name="Google Shape;156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61" name="Google Shape;1561;p1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2" name="Google Shape;156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3" name="Google Shape;156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64" name="Google Shape;1564;p1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5" name="Google Shape;156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6" name="Google Shape;156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67" name="Google Shape;1567;p1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8" name="Google Shape;156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9" name="Google Shape;156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570" name="Google Shape;1570;p17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1571" name="Google Shape;1571;p1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2" name="Google Shape;157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3" name="Google Shape;157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4" name="Google Shape;1574;p1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5" name="Google Shape;157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6" name="Google Shape;157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7" name="Google Shape;1577;p1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8" name="Google Shape;157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9" name="Google Shape;157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0" name="Google Shape;1580;p1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1" name="Google Shape;158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2" name="Google Shape;158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3" name="Google Shape;1583;p1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4" name="Google Shape;158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5" name="Google Shape;158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6" name="Google Shape;1586;p1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7" name="Google Shape;158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8" name="Google Shape;158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9" name="Google Shape;1589;p1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0" name="Google Shape;159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1" name="Google Shape;159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2" name="Google Shape;1592;p1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3" name="Google Shape;159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4" name="Google Shape;159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5" name="Google Shape;1595;p1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6" name="Google Shape;159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7" name="Google Shape;159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8" name="Google Shape;1598;p1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9" name="Google Shape;159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0" name="Google Shape;160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1" name="Google Shape;1601;p1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2" name="Google Shape;160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3" name="Google Shape;160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4" name="Google Shape;1604;p1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5" name="Google Shape;160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6" name="Google Shape;160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7" name="Google Shape;1607;p1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8" name="Google Shape;160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9" name="Google Shape;160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0" name="Google Shape;1610;p1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1" name="Google Shape;161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2" name="Google Shape;161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3" name="Google Shape;1613;p1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4" name="Google Shape;161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5" name="Google Shape;161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6" name="Google Shape;1616;p1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7" name="Google Shape;161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8" name="Google Shape;161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9" name="Google Shape;1619;p1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0" name="Google Shape;162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1" name="Google Shape;162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2" name="Google Shape;1622;p1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3" name="Google Shape;162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4" name="Google Shape;162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5" name="Google Shape;1625;p1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6" name="Google Shape;162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7" name="Google Shape;162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8" name="Google Shape;1628;p1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9" name="Google Shape;162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0" name="Google Shape;163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1" name="Google Shape;1631;p1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2" name="Google Shape;163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3" name="Google Shape;163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4" name="Google Shape;1634;p1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5" name="Google Shape;163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6" name="Google Shape;163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7" name="Google Shape;1637;p1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8" name="Google Shape;163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9" name="Google Shape;163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0" name="Google Shape;1640;p1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1" name="Google Shape;164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2" name="Google Shape;164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3" name="Google Shape;1643;p1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4" name="Google Shape;164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5" name="Google Shape;164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6" name="Google Shape;1646;p1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7" name="Google Shape;164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8" name="Google Shape;164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9" name="Google Shape;1649;p1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0" name="Google Shape;165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51" name="Google Shape;165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52" name="Google Shape;1652;p1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3" name="Google Shape;165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54" name="Google Shape;165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655" name="Google Shape;1655;p17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656" name="Google Shape;1656;p17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7" name="Google Shape;165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58" name="Google Shape;165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59" name="Google Shape;1659;p17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60" name="Google Shape;166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61" name="Google Shape;166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62" name="Google Shape;1662;p17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63" name="Google Shape;166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64" name="Google Shape;166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65" name="Google Shape;1665;p17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66" name="Google Shape;166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67" name="Google Shape;166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68" name="Google Shape;1668;p17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69" name="Google Shape;166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70" name="Google Shape;167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71" name="Google Shape;1671;p17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2" name="Google Shape;167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73" name="Google Shape;167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74" name="Google Shape;1674;p17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5" name="Google Shape;167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76" name="Google Shape;167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77" name="Google Shape;1677;p1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8" name="Google Shape;167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79" name="Google Shape;167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80" name="Google Shape;1680;p17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81" name="Google Shape;168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82" name="Google Shape;168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83" name="Google Shape;1683;p17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84" name="Google Shape;168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85" name="Google Shape;168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86" name="Google Shape;1686;p17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87" name="Google Shape;168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88" name="Google Shape;168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89" name="Google Shape;1689;p17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0" name="Google Shape;169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91" name="Google Shape;169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92" name="Google Shape;1692;p17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3" name="Google Shape;169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94" name="Google Shape;169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95" name="Google Shape;1695;p17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6" name="Google Shape;169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97" name="Google Shape;169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98" name="Google Shape;1698;p17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9" name="Google Shape;169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00" name="Google Shape;170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01" name="Google Shape;1701;p17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02" name="Google Shape;170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03" name="Google Shape;170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04" name="Google Shape;1704;p17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05" name="Google Shape;170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06" name="Google Shape;170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07" name="Google Shape;1707;p1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08" name="Google Shape;170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09" name="Google Shape;170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10" name="Google Shape;1710;p17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1" name="Google Shape;1711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12" name="Google Shape;1712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13" name="Google Shape;1713;p17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4" name="Google Shape;1714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15" name="Google Shape;1715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16" name="Google Shape;1716;p17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7" name="Google Shape;1717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18" name="Google Shape;1718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19" name="Google Shape;1719;p17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20" name="Google Shape;1720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21" name="Google Shape;1721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22" name="Google Shape;1722;p17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23" name="Google Shape;1723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24" name="Google Shape;1724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25" name="Google Shape;1725;p17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26" name="Google Shape;1726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27" name="Google Shape;1727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28" name="Google Shape;1728;p17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29" name="Google Shape;1729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0" name="Google Shape;1730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31" name="Google Shape;1731;p1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2" name="Google Shape;1732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3" name="Google Shape;1733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34" name="Google Shape;1734;p17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5" name="Google Shape;1735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6" name="Google Shape;1736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37" name="Google Shape;1737;p17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8" name="Google Shape;1738;p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9" name="Google Shape;1739;p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1740" name="Google Shape;1740;p1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Ligand gated Ion channels</a:t>
            </a:r>
            <a:endParaRPr/>
          </a:p>
        </p:txBody>
      </p:sp>
      <p:sp>
        <p:nvSpPr>
          <p:cNvPr id="1741" name="Google Shape;1741;p17"/>
          <p:cNvSpPr txBox="1"/>
          <p:nvPr>
            <p:ph idx="1" type="body"/>
          </p:nvPr>
        </p:nvSpPr>
        <p:spPr>
          <a:xfrm>
            <a:off x="0" y="1600200"/>
            <a:ext cx="480049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Pentamers – 5 subunits</a:t>
            </a:r>
            <a:endParaRPr sz="2400"/>
          </a:p>
        </p:txBody>
      </p:sp>
      <p:grpSp>
        <p:nvGrpSpPr>
          <p:cNvPr id="1742" name="Google Shape;1742;p17"/>
          <p:cNvGrpSpPr/>
          <p:nvPr/>
        </p:nvGrpSpPr>
        <p:grpSpPr>
          <a:xfrm>
            <a:off x="5190531" y="1828800"/>
            <a:ext cx="1652000" cy="1557400"/>
            <a:chOff x="5190531" y="3473156"/>
            <a:chExt cx="1652000" cy="1557400"/>
          </a:xfrm>
        </p:grpSpPr>
        <p:sp>
          <p:nvSpPr>
            <p:cNvPr id="1743" name="Google Shape;1743;p17"/>
            <p:cNvSpPr/>
            <p:nvPr/>
          </p:nvSpPr>
          <p:spPr>
            <a:xfrm>
              <a:off x="5598779" y="3473156"/>
              <a:ext cx="649621" cy="643000"/>
            </a:xfrm>
            <a:prstGeom prst="ellipse">
              <a:avLst/>
            </a:prstGeom>
            <a:solidFill>
              <a:srgbClr val="0D78C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44" name="Google Shape;1744;p17"/>
            <p:cNvSpPr/>
            <p:nvPr/>
          </p:nvSpPr>
          <p:spPr>
            <a:xfrm>
              <a:off x="6192910" y="3615182"/>
              <a:ext cx="649621" cy="643000"/>
            </a:xfrm>
            <a:prstGeom prst="ellipse">
              <a:avLst/>
            </a:prstGeom>
            <a:solidFill>
              <a:srgbClr val="0D78C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45" name="Google Shape;1745;p17"/>
            <p:cNvSpPr/>
            <p:nvPr/>
          </p:nvSpPr>
          <p:spPr>
            <a:xfrm>
              <a:off x="6160771" y="4240910"/>
              <a:ext cx="649621" cy="643000"/>
            </a:xfrm>
            <a:prstGeom prst="ellipse">
              <a:avLst/>
            </a:prstGeom>
            <a:solidFill>
              <a:srgbClr val="0D78C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46" name="Google Shape;1746;p17"/>
            <p:cNvSpPr/>
            <p:nvPr/>
          </p:nvSpPr>
          <p:spPr>
            <a:xfrm>
              <a:off x="5598779" y="4387556"/>
              <a:ext cx="649621" cy="643000"/>
            </a:xfrm>
            <a:prstGeom prst="ellipse">
              <a:avLst/>
            </a:prstGeom>
            <a:solidFill>
              <a:srgbClr val="0D78C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47" name="Google Shape;1747;p17"/>
            <p:cNvSpPr/>
            <p:nvPr/>
          </p:nvSpPr>
          <p:spPr>
            <a:xfrm>
              <a:off x="5190531" y="3894751"/>
              <a:ext cx="649621" cy="643000"/>
            </a:xfrm>
            <a:prstGeom prst="ellipse">
              <a:avLst/>
            </a:prstGeom>
            <a:solidFill>
              <a:srgbClr val="0D78C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748" name="Google Shape;1748;p17"/>
          <p:cNvSpPr txBox="1"/>
          <p:nvPr/>
        </p:nvSpPr>
        <p:spPr>
          <a:xfrm>
            <a:off x="5410200" y="12954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Top view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49" name="Google Shape;1749;p17"/>
          <p:cNvSpPr txBox="1"/>
          <p:nvPr/>
        </p:nvSpPr>
        <p:spPr>
          <a:xfrm>
            <a:off x="6848039" y="20529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568C11"/>
                </a:solidFill>
                <a:latin typeface="Gill Sans"/>
                <a:ea typeface="Gill Sans"/>
                <a:cs typeface="Gill Sans"/>
                <a:sym typeface="Gill Sans"/>
              </a:rPr>
              <a:t>subunit</a:t>
            </a:r>
            <a:endParaRPr b="1" sz="2400">
              <a:solidFill>
                <a:srgbClr val="568C1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50" name="Google Shape;1750;p17"/>
          <p:cNvSpPr txBox="1"/>
          <p:nvPr/>
        </p:nvSpPr>
        <p:spPr>
          <a:xfrm>
            <a:off x="6858000" y="25863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568C11"/>
                </a:solidFill>
                <a:latin typeface="Gill Sans"/>
                <a:ea typeface="Gill Sans"/>
                <a:cs typeface="Gill Sans"/>
                <a:sym typeface="Gill Sans"/>
              </a:rPr>
              <a:t>pore</a:t>
            </a:r>
            <a:endParaRPr b="1" sz="2400">
              <a:solidFill>
                <a:srgbClr val="568C1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51" name="Google Shape;1751;p17"/>
          <p:cNvCxnSpPr>
            <a:stCxn id="1749" idx="1"/>
          </p:cNvCxnSpPr>
          <p:nvPr/>
        </p:nvCxnSpPr>
        <p:spPr>
          <a:xfrm>
            <a:off x="6848039" y="2283767"/>
            <a:ext cx="898800" cy="36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</p:cxnSp>
      <p:cxnSp>
        <p:nvCxnSpPr>
          <p:cNvPr id="1752" name="Google Shape;1752;p17"/>
          <p:cNvCxnSpPr/>
          <p:nvPr/>
        </p:nvCxnSpPr>
        <p:spPr>
          <a:xfrm>
            <a:off x="6172200" y="2667000"/>
            <a:ext cx="1776249" cy="226395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</p:cxnSp>
      <p:sp>
        <p:nvSpPr>
          <p:cNvPr id="1753" name="Google Shape;1753;p17"/>
          <p:cNvSpPr txBox="1"/>
          <p:nvPr/>
        </p:nvSpPr>
        <p:spPr>
          <a:xfrm>
            <a:off x="1828800" y="37293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568C11"/>
                </a:solidFill>
                <a:latin typeface="Gill Sans"/>
                <a:ea typeface="Gill Sans"/>
                <a:cs typeface="Gill Sans"/>
                <a:sym typeface="Gill Sans"/>
              </a:rPr>
              <a:t>subunit</a:t>
            </a:r>
            <a:endParaRPr b="1" sz="2400">
              <a:solidFill>
                <a:srgbClr val="568C1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54" name="Google Shape;1754;p17"/>
          <p:cNvSpPr txBox="1"/>
          <p:nvPr/>
        </p:nvSpPr>
        <p:spPr>
          <a:xfrm>
            <a:off x="-13169" y="25908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568C11"/>
                </a:solidFill>
                <a:latin typeface="Gill Sans"/>
                <a:ea typeface="Gill Sans"/>
                <a:cs typeface="Gill Sans"/>
                <a:sym typeface="Gill Sans"/>
              </a:rPr>
              <a:t>pore</a:t>
            </a:r>
            <a:endParaRPr b="1" sz="2400">
              <a:solidFill>
                <a:srgbClr val="568C1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55" name="Google Shape;1755;p17"/>
          <p:cNvCxnSpPr/>
          <p:nvPr/>
        </p:nvCxnSpPr>
        <p:spPr>
          <a:xfrm rot="10800000">
            <a:off x="2077020" y="3960167"/>
            <a:ext cx="59689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</p:cxnSp>
      <p:cxnSp>
        <p:nvCxnSpPr>
          <p:cNvPr id="1756" name="Google Shape;1756;p17"/>
          <p:cNvCxnSpPr/>
          <p:nvPr/>
        </p:nvCxnSpPr>
        <p:spPr>
          <a:xfrm>
            <a:off x="1444656" y="3064700"/>
            <a:ext cx="7708" cy="3643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</p:cxnSp>
      <p:sp>
        <p:nvSpPr>
          <p:cNvPr id="1757" name="Google Shape;1757;p17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758" name="Google Shape;175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3" name="Shape 1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" name="Google Shape;1764;p18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65" name="Google Shape;1765;p18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766" name="Google Shape;1766;p18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767" name="Google Shape;1767;p18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768" name="Google Shape;1768;p18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769" name="Google Shape;1769;p18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70" name="Google Shape;1770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1" name="Google Shape;1771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2" name="Google Shape;1772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3" name="Google Shape;1773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4" name="Google Shape;1774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5" name="Google Shape;1775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6" name="Google Shape;1776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7" name="Google Shape;1777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8" name="Google Shape;1778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9" name="Google Shape;1779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0" name="Google Shape;1780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1" name="Google Shape;1781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2" name="Google Shape;1782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83" name="Google Shape;1783;p18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84" name="Google Shape;1784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5" name="Google Shape;1785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6" name="Google Shape;1786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7" name="Google Shape;1787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8" name="Google Shape;1788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9" name="Google Shape;1789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0" name="Google Shape;1790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1" name="Google Shape;1791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2" name="Google Shape;1792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3" name="Google Shape;1793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4" name="Google Shape;1794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5" name="Google Shape;1795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6" name="Google Shape;1796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97" name="Google Shape;1797;p18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98" name="Google Shape;1798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9" name="Google Shape;1799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0" name="Google Shape;1800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1" name="Google Shape;1801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2" name="Google Shape;1802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3" name="Google Shape;1803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4" name="Google Shape;1804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5" name="Google Shape;1805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6" name="Google Shape;1806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7" name="Google Shape;1807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8" name="Google Shape;1808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9" name="Google Shape;1809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0" name="Google Shape;1810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811" name="Google Shape;1811;p18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2" name="Google Shape;1812;p18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3" name="Google Shape;1813;p18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4" name="Google Shape;1814;p1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5" name="Google Shape;1815;p18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6" name="Google Shape;1816;p18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7" name="Google Shape;1817;p18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8" name="Google Shape;1818;p18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9" name="Google Shape;1819;p18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0" name="Google Shape;1820;p18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1" name="Google Shape;1821;p18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2" name="Google Shape;1822;p18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3" name="Google Shape;1823;p18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4" name="Google Shape;1824;p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5" name="Google Shape;1825;p18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6" name="Google Shape;1826;p18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7" name="Google Shape;1827;p18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8" name="Google Shape;1828;p18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9" name="Google Shape;1829;p18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30" name="Google Shape;1830;p18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831" name="Google Shape;1831;p18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832" name="Google Shape;1832;p18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33" name="Google Shape;1833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4" name="Google Shape;1834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5" name="Google Shape;1835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6" name="Google Shape;1836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7" name="Google Shape;1837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8" name="Google Shape;1838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9" name="Google Shape;1839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0" name="Google Shape;1840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1" name="Google Shape;1841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2" name="Google Shape;1842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3" name="Google Shape;1843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4" name="Google Shape;1844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5" name="Google Shape;1845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46" name="Google Shape;1846;p18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47" name="Google Shape;1847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8" name="Google Shape;1848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9" name="Google Shape;1849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0" name="Google Shape;1850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1" name="Google Shape;1851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2" name="Google Shape;1852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3" name="Google Shape;1853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4" name="Google Shape;1854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5" name="Google Shape;1855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6" name="Google Shape;1856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7" name="Google Shape;1857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8" name="Google Shape;1858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9" name="Google Shape;1859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60" name="Google Shape;1860;p18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61" name="Google Shape;1861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2" name="Google Shape;1862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3" name="Google Shape;1863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4" name="Google Shape;1864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5" name="Google Shape;1865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6" name="Google Shape;1866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7" name="Google Shape;1867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8" name="Google Shape;1868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9" name="Google Shape;1869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0" name="Google Shape;1870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1" name="Google Shape;1871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2" name="Google Shape;1872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3" name="Google Shape;1873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74" name="Google Shape;1874;p1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75" name="Google Shape;1875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6" name="Google Shape;1876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7" name="Google Shape;1877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8" name="Google Shape;1878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9" name="Google Shape;1879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0" name="Google Shape;1880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1" name="Google Shape;1881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2" name="Google Shape;1882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3" name="Google Shape;1883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4" name="Google Shape;1884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5" name="Google Shape;1885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6" name="Google Shape;1886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7" name="Google Shape;1887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888" name="Google Shape;1888;p18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89" name="Google Shape;1889;p18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0" name="Google Shape;1890;p18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1" name="Google Shape;1891;p18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2" name="Google Shape;1892;p18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3" name="Google Shape;1893;p1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94" name="Google Shape;1894;p18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895" name="Google Shape;1895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6" name="Google Shape;189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97" name="Google Shape;189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98" name="Google Shape;1898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9" name="Google Shape;189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0" name="Google Shape;190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1" name="Google Shape;1901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2" name="Google Shape;190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3" name="Google Shape;190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4" name="Google Shape;1904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5" name="Google Shape;190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6" name="Google Shape;190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7" name="Google Shape;1907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8" name="Google Shape;190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9" name="Google Shape;190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0" name="Google Shape;1910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1" name="Google Shape;191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2" name="Google Shape;191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3" name="Google Shape;1913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4" name="Google Shape;191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5" name="Google Shape;191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6" name="Google Shape;1916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7" name="Google Shape;191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8" name="Google Shape;191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9" name="Google Shape;1919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0" name="Google Shape;19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1" name="Google Shape;19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2" name="Google Shape;1922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3" name="Google Shape;19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4" name="Google Shape;19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5" name="Google Shape;1925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6" name="Google Shape;19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7" name="Google Shape;19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8" name="Google Shape;1928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9" name="Google Shape;19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0" name="Google Shape;19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1" name="Google Shape;1931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2" name="Google Shape;19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3" name="Google Shape;19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4" name="Google Shape;1934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5" name="Google Shape;19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6" name="Google Shape;19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7" name="Google Shape;1937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8" name="Google Shape;19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9" name="Google Shape;19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0" name="Google Shape;1940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1" name="Google Shape;19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2" name="Google Shape;19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3" name="Google Shape;1943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4" name="Google Shape;19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5" name="Google Shape;19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6" name="Google Shape;1946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7" name="Google Shape;19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8" name="Google Shape;19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9" name="Google Shape;1949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0" name="Google Shape;19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1" name="Google Shape;19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2" name="Google Shape;1952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3" name="Google Shape;19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4" name="Google Shape;19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5" name="Google Shape;1955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6" name="Google Shape;19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7" name="Google Shape;19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8" name="Google Shape;1958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9" name="Google Shape;19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0" name="Google Shape;19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1" name="Google Shape;1961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2" name="Google Shape;19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3" name="Google Shape;19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4" name="Google Shape;1964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5" name="Google Shape;196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6" name="Google Shape;196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7" name="Google Shape;1967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8" name="Google Shape;196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9" name="Google Shape;196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0" name="Google Shape;1970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1" name="Google Shape;197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2" name="Google Shape;197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3" name="Google Shape;1973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4" name="Google Shape;197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5" name="Google Shape;197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6" name="Google Shape;1976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7" name="Google Shape;197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8" name="Google Shape;197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979" name="Google Shape;1979;p18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980" name="Google Shape;1980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1" name="Google Shape;198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2" name="Google Shape;198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3" name="Google Shape;1983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4" name="Google Shape;198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5" name="Google Shape;198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6" name="Google Shape;1986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7" name="Google Shape;198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8" name="Google Shape;198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9" name="Google Shape;1989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0" name="Google Shape;199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1" name="Google Shape;199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2" name="Google Shape;1992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3" name="Google Shape;199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4" name="Google Shape;199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5" name="Google Shape;1995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6" name="Google Shape;199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7" name="Google Shape;199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8" name="Google Shape;1998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9" name="Google Shape;199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0" name="Google Shape;200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1" name="Google Shape;2001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2" name="Google Shape;200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3" name="Google Shape;200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4" name="Google Shape;2004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5" name="Google Shape;200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6" name="Google Shape;200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7" name="Google Shape;2007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8" name="Google Shape;200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9" name="Google Shape;200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0" name="Google Shape;2010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1" name="Google Shape;201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2" name="Google Shape;201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3" name="Google Shape;2013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4" name="Google Shape;201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5" name="Google Shape;201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6" name="Google Shape;2016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7" name="Google Shape;201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8" name="Google Shape;201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9" name="Google Shape;2019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0" name="Google Shape;20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1" name="Google Shape;20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2" name="Google Shape;2022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3" name="Google Shape;20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4" name="Google Shape;20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5" name="Google Shape;2025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6" name="Google Shape;20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7" name="Google Shape;20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8" name="Google Shape;2028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9" name="Google Shape;20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0" name="Google Shape;20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1" name="Google Shape;2031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2" name="Google Shape;20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3" name="Google Shape;20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4" name="Google Shape;2034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5" name="Google Shape;20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6" name="Google Shape;20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7" name="Google Shape;2037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8" name="Google Shape;20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9" name="Google Shape;20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0" name="Google Shape;2040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1" name="Google Shape;20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2" name="Google Shape;20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3" name="Google Shape;2043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4" name="Google Shape;20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5" name="Google Shape;20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6" name="Google Shape;2046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7" name="Google Shape;20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8" name="Google Shape;20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9" name="Google Shape;2049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0" name="Google Shape;20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1" name="Google Shape;20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2" name="Google Shape;2052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3" name="Google Shape;20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4" name="Google Shape;20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5" name="Google Shape;2055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6" name="Google Shape;20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7" name="Google Shape;20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8" name="Google Shape;2058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9" name="Google Shape;20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0" name="Google Shape;20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61" name="Google Shape;2061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2" name="Google Shape;20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3" name="Google Shape;20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064" name="Google Shape;2064;p18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2065" name="Google Shape;2065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6" name="Google Shape;206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7" name="Google Shape;206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68" name="Google Shape;2068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9" name="Google Shape;206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0" name="Google Shape;207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1" name="Google Shape;2071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2" name="Google Shape;207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3" name="Google Shape;207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4" name="Google Shape;2074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5" name="Google Shape;207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6" name="Google Shape;207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7" name="Google Shape;2077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8" name="Google Shape;207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9" name="Google Shape;207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0" name="Google Shape;2080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1" name="Google Shape;208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2" name="Google Shape;208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3" name="Google Shape;2083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4" name="Google Shape;208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5" name="Google Shape;208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6" name="Google Shape;2086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7" name="Google Shape;208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8" name="Google Shape;208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9" name="Google Shape;2089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0" name="Google Shape;209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1" name="Google Shape;209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2" name="Google Shape;2092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3" name="Google Shape;209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4" name="Google Shape;209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5" name="Google Shape;2095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6" name="Google Shape;209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7" name="Google Shape;209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8" name="Google Shape;2098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9" name="Google Shape;209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0" name="Google Shape;210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1" name="Google Shape;2101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2" name="Google Shape;210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3" name="Google Shape;210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4" name="Google Shape;2104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5" name="Google Shape;210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6" name="Google Shape;210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7" name="Google Shape;2107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8" name="Google Shape;210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9" name="Google Shape;210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0" name="Google Shape;2110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1" name="Google Shape;211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2" name="Google Shape;211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3" name="Google Shape;2113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4" name="Google Shape;211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5" name="Google Shape;211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6" name="Google Shape;2116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7" name="Google Shape;211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8" name="Google Shape;211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9" name="Google Shape;2119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0" name="Google Shape;21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1" name="Google Shape;21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2" name="Google Shape;2122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3" name="Google Shape;21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4" name="Google Shape;21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5" name="Google Shape;2125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6" name="Google Shape;21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7" name="Google Shape;21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8" name="Google Shape;2128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9" name="Google Shape;21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0" name="Google Shape;21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1" name="Google Shape;2131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2" name="Google Shape;21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3" name="Google Shape;21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4" name="Google Shape;2134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5" name="Google Shape;21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6" name="Google Shape;21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7" name="Google Shape;2137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8" name="Google Shape;21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9" name="Google Shape;21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0" name="Google Shape;2140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1" name="Google Shape;21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2" name="Google Shape;21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3" name="Google Shape;2143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4" name="Google Shape;21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5" name="Google Shape;21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6" name="Google Shape;2146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7" name="Google Shape;21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8" name="Google Shape;21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149" name="Google Shape;2149;p18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2150" name="Google Shape;2150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1" name="Google Shape;215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2" name="Google Shape;215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3" name="Google Shape;2153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4" name="Google Shape;215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5" name="Google Shape;215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6" name="Google Shape;2156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7" name="Google Shape;215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8" name="Google Shape;215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9" name="Google Shape;2159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0" name="Google Shape;216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1" name="Google Shape;216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2" name="Google Shape;2162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3" name="Google Shape;216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4" name="Google Shape;216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5" name="Google Shape;2165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6" name="Google Shape;216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7" name="Google Shape;216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8" name="Google Shape;2168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9" name="Google Shape;216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0" name="Google Shape;217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1" name="Google Shape;2171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2" name="Google Shape;217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3" name="Google Shape;217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4" name="Google Shape;2174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5" name="Google Shape;217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6" name="Google Shape;217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7" name="Google Shape;2177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8" name="Google Shape;217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9" name="Google Shape;217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0" name="Google Shape;2180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1" name="Google Shape;218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2" name="Google Shape;218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3" name="Google Shape;2183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4" name="Google Shape;218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5" name="Google Shape;218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6" name="Google Shape;2186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7" name="Google Shape;218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8" name="Google Shape;218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9" name="Google Shape;2189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0" name="Google Shape;219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1" name="Google Shape;219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92" name="Google Shape;2192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3" name="Google Shape;219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4" name="Google Shape;219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95" name="Google Shape;2195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6" name="Google Shape;219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7" name="Google Shape;219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98" name="Google Shape;2198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9" name="Google Shape;219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0" name="Google Shape;220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01" name="Google Shape;2201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02" name="Google Shape;220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3" name="Google Shape;220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04" name="Google Shape;2204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05" name="Google Shape;220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6" name="Google Shape;220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07" name="Google Shape;2207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08" name="Google Shape;220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9" name="Google Shape;220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10" name="Google Shape;2210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1" name="Google Shape;221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2" name="Google Shape;221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13" name="Google Shape;2213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4" name="Google Shape;221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5" name="Google Shape;221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16" name="Google Shape;2216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7" name="Google Shape;221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8" name="Google Shape;221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19" name="Google Shape;2219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20" name="Google Shape;22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1" name="Google Shape;22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22" name="Google Shape;2222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23" name="Google Shape;22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4" name="Google Shape;22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25" name="Google Shape;2225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26" name="Google Shape;22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7" name="Google Shape;22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28" name="Google Shape;2228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29" name="Google Shape;22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0" name="Google Shape;22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31" name="Google Shape;2231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2" name="Google Shape;22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3" name="Google Shape;22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2234" name="Google Shape;2234;p1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Ligand gated Ion channels</a:t>
            </a:r>
            <a:endParaRPr/>
          </a:p>
        </p:txBody>
      </p:sp>
      <p:sp>
        <p:nvSpPr>
          <p:cNvPr id="2235" name="Google Shape;2235;p18"/>
          <p:cNvSpPr txBox="1"/>
          <p:nvPr>
            <p:ph idx="1" type="body"/>
          </p:nvPr>
        </p:nvSpPr>
        <p:spPr>
          <a:xfrm>
            <a:off x="3581400" y="1057299"/>
            <a:ext cx="4800495" cy="1609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b="1" lang="en-US" sz="2400">
                <a:solidFill>
                  <a:srgbClr val="A40000"/>
                </a:solidFill>
              </a:rPr>
              <a:t>Ligands </a:t>
            </a:r>
            <a:r>
              <a:rPr lang="en-US" sz="2400"/>
              <a:t>are molecules that act like keys that fit certain binding pockets or locks on the receptor.</a:t>
            </a:r>
            <a:endParaRPr sz="2400"/>
          </a:p>
        </p:txBody>
      </p:sp>
      <p:sp>
        <p:nvSpPr>
          <p:cNvPr id="2236" name="Google Shape;2236;p18"/>
          <p:cNvSpPr/>
          <p:nvPr/>
        </p:nvSpPr>
        <p:spPr>
          <a:xfrm>
            <a:off x="5970163" y="2622019"/>
            <a:ext cx="434059" cy="630289"/>
          </a:xfrm>
          <a:custGeom>
            <a:rect b="b" l="l" r="r" t="t"/>
            <a:pathLst>
              <a:path extrusionOk="0" h="1052946" w="817419">
                <a:moveTo>
                  <a:pt x="180110" y="609600"/>
                </a:moveTo>
                <a:lnTo>
                  <a:pt x="180110" y="609600"/>
                </a:lnTo>
                <a:cubicBezTo>
                  <a:pt x="143164" y="591127"/>
                  <a:pt x="101006" y="580626"/>
                  <a:pt x="69273" y="554182"/>
                </a:cubicBezTo>
                <a:cubicBezTo>
                  <a:pt x="25299" y="517537"/>
                  <a:pt x="15815" y="476935"/>
                  <a:pt x="0" y="429491"/>
                </a:cubicBezTo>
                <a:cubicBezTo>
                  <a:pt x="4618" y="350982"/>
                  <a:pt x="-2852" y="270814"/>
                  <a:pt x="13855" y="193964"/>
                </a:cubicBezTo>
                <a:cubicBezTo>
                  <a:pt x="30627" y="116814"/>
                  <a:pt x="65505" y="119394"/>
                  <a:pt x="110837" y="83128"/>
                </a:cubicBezTo>
                <a:cubicBezTo>
                  <a:pt x="149352" y="52315"/>
                  <a:pt x="125617" y="51472"/>
                  <a:pt x="180110" y="41564"/>
                </a:cubicBezTo>
                <a:cubicBezTo>
                  <a:pt x="216742" y="34904"/>
                  <a:pt x="254001" y="32327"/>
                  <a:pt x="290946" y="27709"/>
                </a:cubicBezTo>
                <a:cubicBezTo>
                  <a:pt x="310543" y="21177"/>
                  <a:pt x="370536" y="0"/>
                  <a:pt x="387928" y="0"/>
                </a:cubicBezTo>
                <a:cubicBezTo>
                  <a:pt x="438937" y="0"/>
                  <a:pt x="489528" y="9237"/>
                  <a:pt x="540328" y="13855"/>
                </a:cubicBezTo>
                <a:cubicBezTo>
                  <a:pt x="568037" y="23091"/>
                  <a:pt x="599153" y="25363"/>
                  <a:pt x="623455" y="41564"/>
                </a:cubicBezTo>
                <a:cubicBezTo>
                  <a:pt x="637310" y="50800"/>
                  <a:pt x="649803" y="62510"/>
                  <a:pt x="665019" y="69273"/>
                </a:cubicBezTo>
                <a:cubicBezTo>
                  <a:pt x="691709" y="81135"/>
                  <a:pt x="748146" y="96982"/>
                  <a:pt x="748146" y="96982"/>
                </a:cubicBezTo>
                <a:cubicBezTo>
                  <a:pt x="752764" y="110837"/>
                  <a:pt x="754486" y="126023"/>
                  <a:pt x="762000" y="138546"/>
                </a:cubicBezTo>
                <a:cubicBezTo>
                  <a:pt x="768721" y="149747"/>
                  <a:pt x="783868" y="154572"/>
                  <a:pt x="789710" y="166255"/>
                </a:cubicBezTo>
                <a:cubicBezTo>
                  <a:pt x="802772" y="192379"/>
                  <a:pt x="817419" y="249382"/>
                  <a:pt x="817419" y="249382"/>
                </a:cubicBezTo>
                <a:cubicBezTo>
                  <a:pt x="812801" y="309418"/>
                  <a:pt x="812955" y="370014"/>
                  <a:pt x="803564" y="429491"/>
                </a:cubicBezTo>
                <a:cubicBezTo>
                  <a:pt x="799188" y="457206"/>
                  <a:pt x="784225" y="522288"/>
                  <a:pt x="748146" y="540328"/>
                </a:cubicBezTo>
                <a:cubicBezTo>
                  <a:pt x="722022" y="553390"/>
                  <a:pt x="691143" y="554975"/>
                  <a:pt x="665019" y="568037"/>
                </a:cubicBezTo>
                <a:lnTo>
                  <a:pt x="637310" y="581891"/>
                </a:lnTo>
                <a:lnTo>
                  <a:pt x="817419" y="1052946"/>
                </a:lnTo>
                <a:lnTo>
                  <a:pt x="138546" y="1039091"/>
                </a:lnTo>
                <a:lnTo>
                  <a:pt x="180110" y="609600"/>
                </a:lnTo>
                <a:close/>
              </a:path>
            </a:pathLst>
          </a:cu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7" name="Google Shape;2237;p18"/>
          <p:cNvSpPr txBox="1"/>
          <p:nvPr/>
        </p:nvSpPr>
        <p:spPr>
          <a:xfrm>
            <a:off x="365375" y="1752600"/>
            <a:ext cx="314058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Activated or turned on by </a:t>
            </a: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ligands</a:t>
            </a:r>
            <a:endParaRPr/>
          </a:p>
        </p:txBody>
      </p:sp>
      <p:grpSp>
        <p:nvGrpSpPr>
          <p:cNvPr id="2238" name="Google Shape;2238;p18"/>
          <p:cNvGrpSpPr/>
          <p:nvPr/>
        </p:nvGrpSpPr>
        <p:grpSpPr>
          <a:xfrm>
            <a:off x="4114800" y="2590800"/>
            <a:ext cx="1399309" cy="568130"/>
            <a:chOff x="2452255" y="5597143"/>
            <a:chExt cx="1399309" cy="568130"/>
          </a:xfrm>
        </p:grpSpPr>
        <p:sp>
          <p:nvSpPr>
            <p:cNvPr id="2239" name="Google Shape;2239;p18"/>
            <p:cNvSpPr/>
            <p:nvPr/>
          </p:nvSpPr>
          <p:spPr>
            <a:xfrm>
              <a:off x="2452255" y="5597143"/>
              <a:ext cx="1399309" cy="568130"/>
            </a:xfrm>
            <a:custGeom>
              <a:rect b="b" l="l" r="r" t="t"/>
              <a:pathLst>
                <a:path extrusionOk="0" h="568130" w="1399309">
                  <a:moveTo>
                    <a:pt x="415636" y="97075"/>
                  </a:moveTo>
                  <a:lnTo>
                    <a:pt x="415636" y="97075"/>
                  </a:lnTo>
                  <a:cubicBezTo>
                    <a:pt x="383309" y="69366"/>
                    <a:pt x="355432" y="35402"/>
                    <a:pt x="318654" y="13948"/>
                  </a:cubicBezTo>
                  <a:cubicBezTo>
                    <a:pt x="267183" y="-16077"/>
                    <a:pt x="125922" y="11317"/>
                    <a:pt x="96981" y="13948"/>
                  </a:cubicBezTo>
                  <a:cubicBezTo>
                    <a:pt x="27708" y="37038"/>
                    <a:pt x="60037" y="13947"/>
                    <a:pt x="27709" y="110930"/>
                  </a:cubicBezTo>
                  <a:lnTo>
                    <a:pt x="13854" y="152493"/>
                  </a:lnTo>
                  <a:lnTo>
                    <a:pt x="0" y="194057"/>
                  </a:lnTo>
                  <a:cubicBezTo>
                    <a:pt x="4618" y="267948"/>
                    <a:pt x="6104" y="342102"/>
                    <a:pt x="13854" y="415730"/>
                  </a:cubicBezTo>
                  <a:cubicBezTo>
                    <a:pt x="17977" y="454896"/>
                    <a:pt x="38753" y="475120"/>
                    <a:pt x="69272" y="498857"/>
                  </a:cubicBezTo>
                  <a:cubicBezTo>
                    <a:pt x="140729" y="554434"/>
                    <a:pt x="131253" y="547226"/>
                    <a:pt x="193963" y="568130"/>
                  </a:cubicBezTo>
                  <a:cubicBezTo>
                    <a:pt x="226290" y="563512"/>
                    <a:pt x="260625" y="566403"/>
                    <a:pt x="290945" y="554275"/>
                  </a:cubicBezTo>
                  <a:cubicBezTo>
                    <a:pt x="361593" y="526016"/>
                    <a:pt x="312332" y="513687"/>
                    <a:pt x="346363" y="471148"/>
                  </a:cubicBezTo>
                  <a:cubicBezTo>
                    <a:pt x="356765" y="458146"/>
                    <a:pt x="374072" y="452675"/>
                    <a:pt x="387927" y="443439"/>
                  </a:cubicBezTo>
                  <a:cubicBezTo>
                    <a:pt x="419259" y="396441"/>
                    <a:pt x="403862" y="413649"/>
                    <a:pt x="429490" y="388021"/>
                  </a:cubicBezTo>
                  <a:lnTo>
                    <a:pt x="678872" y="388021"/>
                  </a:lnTo>
                  <a:lnTo>
                    <a:pt x="762000" y="554275"/>
                  </a:lnTo>
                  <a:lnTo>
                    <a:pt x="845127" y="429584"/>
                  </a:lnTo>
                  <a:lnTo>
                    <a:pt x="872836" y="540421"/>
                  </a:lnTo>
                  <a:lnTo>
                    <a:pt x="1219200" y="554275"/>
                  </a:lnTo>
                  <a:lnTo>
                    <a:pt x="1274618" y="443439"/>
                  </a:lnTo>
                  <a:lnTo>
                    <a:pt x="1399309" y="526566"/>
                  </a:lnTo>
                  <a:lnTo>
                    <a:pt x="1385454" y="291039"/>
                  </a:lnTo>
                  <a:lnTo>
                    <a:pt x="457200" y="235621"/>
                  </a:lnTo>
                  <a:lnTo>
                    <a:pt x="415636" y="97075"/>
                  </a:lnTo>
                  <a:close/>
                </a:path>
              </a:pathLst>
            </a:custGeom>
            <a:gradFill>
              <a:gsLst>
                <a:gs pos="0">
                  <a:srgbClr val="F99A1B"/>
                </a:gs>
                <a:gs pos="5000">
                  <a:srgbClr val="F99A1B"/>
                </a:gs>
                <a:gs pos="27000">
                  <a:srgbClr val="FFC000"/>
                </a:gs>
                <a:gs pos="44000">
                  <a:srgbClr val="FFFF00"/>
                </a:gs>
                <a:gs pos="58999">
                  <a:srgbClr val="FFF7B9"/>
                </a:gs>
                <a:gs pos="100000">
                  <a:srgbClr val="FFC000"/>
                </a:gs>
              </a:gsLst>
              <a:lin ang="5400000" scaled="0"/>
            </a:gradFill>
            <a:ln cap="flat" cmpd="sng" w="254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40" name="Google Shape;2240;p18"/>
            <p:cNvSpPr/>
            <p:nvPr/>
          </p:nvSpPr>
          <p:spPr>
            <a:xfrm>
              <a:off x="2579746" y="5777392"/>
              <a:ext cx="139606" cy="166208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241" name="Google Shape;2241;p1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242" name="Google Shape;224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7" name="Shape 2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" name="Google Shape;2248;p19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49" name="Google Shape;2249;p19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2250" name="Google Shape;2250;p19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2251" name="Google Shape;2251;p19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2252" name="Google Shape;2252;p19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2253" name="Google Shape;2253;p19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254" name="Google Shape;2254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5" name="Google Shape;2255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6" name="Google Shape;2256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7" name="Google Shape;2257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8" name="Google Shape;2258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9" name="Google Shape;2259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0" name="Google Shape;2260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1" name="Google Shape;2261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2" name="Google Shape;2262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3" name="Google Shape;2263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4" name="Google Shape;2264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5" name="Google Shape;2265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6" name="Google Shape;2266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67" name="Google Shape;2267;p19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268" name="Google Shape;2268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9" name="Google Shape;2269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0" name="Google Shape;2270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1" name="Google Shape;2271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2" name="Google Shape;2272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3" name="Google Shape;2273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4" name="Google Shape;2274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5" name="Google Shape;2275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6" name="Google Shape;2276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7" name="Google Shape;2277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8" name="Google Shape;2278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9" name="Google Shape;2279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0" name="Google Shape;2280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81" name="Google Shape;2281;p19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282" name="Google Shape;2282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3" name="Google Shape;2283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4" name="Google Shape;2284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5" name="Google Shape;2285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6" name="Google Shape;2286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7" name="Google Shape;2287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8" name="Google Shape;2288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9" name="Google Shape;2289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0" name="Google Shape;2290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1" name="Google Shape;2291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2" name="Google Shape;2292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3" name="Google Shape;2293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4" name="Google Shape;2294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295" name="Google Shape;2295;p19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96" name="Google Shape;2296;p19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97" name="Google Shape;2297;p19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98" name="Google Shape;2298;p19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99" name="Google Shape;2299;p1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0" name="Google Shape;2300;p19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1" name="Google Shape;2301;p19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2" name="Google Shape;2302;p19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3" name="Google Shape;2303;p19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4" name="Google Shape;2304;p19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5" name="Google Shape;2305;p19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6" name="Google Shape;2306;p19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7" name="Google Shape;2307;p19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8" name="Google Shape;2308;p19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9" name="Google Shape;2309;p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0" name="Google Shape;2310;p19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1" name="Google Shape;2311;p19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2" name="Google Shape;2312;p19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3" name="Google Shape;2313;p19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14" name="Google Shape;2314;p19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2315" name="Google Shape;2315;p19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2316" name="Google Shape;2316;p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317" name="Google Shape;2317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18" name="Google Shape;2318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19" name="Google Shape;2319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0" name="Google Shape;2320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1" name="Google Shape;2321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2" name="Google Shape;2322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3" name="Google Shape;2323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4" name="Google Shape;2324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5" name="Google Shape;2325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6" name="Google Shape;2326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7" name="Google Shape;2327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8" name="Google Shape;2328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9" name="Google Shape;2329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30" name="Google Shape;2330;p19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331" name="Google Shape;2331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2" name="Google Shape;2332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3" name="Google Shape;2333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4" name="Google Shape;2334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5" name="Google Shape;2335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6" name="Google Shape;2336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7" name="Google Shape;2337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8" name="Google Shape;2338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9" name="Google Shape;2339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0" name="Google Shape;2340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1" name="Google Shape;2341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2" name="Google Shape;2342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3" name="Google Shape;2343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44" name="Google Shape;2344;p19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345" name="Google Shape;2345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6" name="Google Shape;2346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7" name="Google Shape;2347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8" name="Google Shape;2348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9" name="Google Shape;2349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0" name="Google Shape;2350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1" name="Google Shape;2351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2" name="Google Shape;2352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3" name="Google Shape;2353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4" name="Google Shape;2354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5" name="Google Shape;2355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6" name="Google Shape;2356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7" name="Google Shape;2357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58" name="Google Shape;2358;p19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359" name="Google Shape;2359;p1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0" name="Google Shape;2360;p19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1" name="Google Shape;2361;p1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2" name="Google Shape;2362;p1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3" name="Google Shape;2363;p1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4" name="Google Shape;2364;p19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5" name="Google Shape;2365;p1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6" name="Google Shape;2366;p19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7" name="Google Shape;2367;p1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8" name="Google Shape;2368;p19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9" name="Google Shape;2369;p1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70" name="Google Shape;2370;p19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71" name="Google Shape;2371;p1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372" name="Google Shape;2372;p19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73" name="Google Shape;2373;p19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74" name="Google Shape;2374;p19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75" name="Google Shape;2375;p19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76" name="Google Shape;2376;p19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77" name="Google Shape;2377;p19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78" name="Google Shape;2378;p19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379" name="Google Shape;2379;p1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0" name="Google Shape;238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81" name="Google Shape;238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82" name="Google Shape;2382;p1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3" name="Google Shape;238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84" name="Google Shape;238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85" name="Google Shape;2385;p1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6" name="Google Shape;238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87" name="Google Shape;238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88" name="Google Shape;2388;p1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9" name="Google Shape;238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0" name="Google Shape;239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91" name="Google Shape;2391;p1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2" name="Google Shape;239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3" name="Google Shape;239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94" name="Google Shape;2394;p1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5" name="Google Shape;239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6" name="Google Shape;239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397" name="Google Shape;2397;p1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8" name="Google Shape;239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9" name="Google Shape;239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0" name="Google Shape;2400;p1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01" name="Google Shape;240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02" name="Google Shape;240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3" name="Google Shape;2403;p1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04" name="Google Shape;240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05" name="Google Shape;240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6" name="Google Shape;2406;p1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07" name="Google Shape;240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08" name="Google Shape;240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9" name="Google Shape;2409;p1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0" name="Google Shape;241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11" name="Google Shape;241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12" name="Google Shape;2412;p1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3" name="Google Shape;241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14" name="Google Shape;241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15" name="Google Shape;2415;p1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6" name="Google Shape;241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17" name="Google Shape;241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18" name="Google Shape;2418;p1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9" name="Google Shape;241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0" name="Google Shape;242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21" name="Google Shape;2421;p1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22" name="Google Shape;242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3" name="Google Shape;242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24" name="Google Shape;2424;p1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25" name="Google Shape;242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6" name="Google Shape;242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27" name="Google Shape;2427;p1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28" name="Google Shape;242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9" name="Google Shape;242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0" name="Google Shape;2430;p1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1" name="Google Shape;243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32" name="Google Shape;243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3" name="Google Shape;2433;p1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4" name="Google Shape;243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35" name="Google Shape;243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6" name="Google Shape;2436;p1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7" name="Google Shape;243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38" name="Google Shape;243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9" name="Google Shape;2439;p1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0" name="Google Shape;244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41" name="Google Shape;244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42" name="Google Shape;2442;p1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3" name="Google Shape;244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44" name="Google Shape;244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45" name="Google Shape;2445;p1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6" name="Google Shape;244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47" name="Google Shape;244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48" name="Google Shape;2448;p1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9" name="Google Shape;244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0" name="Google Shape;245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51" name="Google Shape;2451;p1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2" name="Google Shape;245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3" name="Google Shape;245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54" name="Google Shape;2454;p1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5" name="Google Shape;245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6" name="Google Shape;245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57" name="Google Shape;2457;p1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8" name="Google Shape;245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9" name="Google Shape;245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60" name="Google Shape;2460;p1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1" name="Google Shape;246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62" name="Google Shape;246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463" name="Google Shape;2463;p19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464" name="Google Shape;2464;p1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5" name="Google Shape;246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66" name="Google Shape;246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67" name="Google Shape;2467;p1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8" name="Google Shape;246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69" name="Google Shape;246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70" name="Google Shape;2470;p1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1" name="Google Shape;247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72" name="Google Shape;247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73" name="Google Shape;2473;p1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4" name="Google Shape;247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75" name="Google Shape;247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76" name="Google Shape;2476;p1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7" name="Google Shape;247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78" name="Google Shape;247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79" name="Google Shape;2479;p1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0" name="Google Shape;248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81" name="Google Shape;248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82" name="Google Shape;2482;p1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3" name="Google Shape;248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84" name="Google Shape;248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85" name="Google Shape;2485;p1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6" name="Google Shape;248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87" name="Google Shape;248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88" name="Google Shape;2488;p1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9" name="Google Shape;248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90" name="Google Shape;249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91" name="Google Shape;2491;p1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2" name="Google Shape;249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93" name="Google Shape;249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94" name="Google Shape;2494;p1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5" name="Google Shape;249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96" name="Google Shape;249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97" name="Google Shape;2497;p1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8" name="Google Shape;249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99" name="Google Shape;249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00" name="Google Shape;2500;p1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1" name="Google Shape;250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02" name="Google Shape;250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03" name="Google Shape;2503;p1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4" name="Google Shape;250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05" name="Google Shape;250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06" name="Google Shape;2506;p1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7" name="Google Shape;250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08" name="Google Shape;250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09" name="Google Shape;2509;p1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0" name="Google Shape;251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1" name="Google Shape;251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12" name="Google Shape;2512;p1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3" name="Google Shape;251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4" name="Google Shape;251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15" name="Google Shape;2515;p1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6" name="Google Shape;251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7" name="Google Shape;251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18" name="Google Shape;2518;p1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9" name="Google Shape;251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20" name="Google Shape;252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1" name="Google Shape;2521;p1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2" name="Google Shape;252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23" name="Google Shape;252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4" name="Google Shape;2524;p1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5" name="Google Shape;252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26" name="Google Shape;252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7" name="Google Shape;2527;p1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8" name="Google Shape;252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29" name="Google Shape;252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30" name="Google Shape;2530;p1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1" name="Google Shape;253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32" name="Google Shape;253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33" name="Google Shape;2533;p1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4" name="Google Shape;253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35" name="Google Shape;253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36" name="Google Shape;2536;p1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7" name="Google Shape;253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38" name="Google Shape;253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39" name="Google Shape;2539;p1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0" name="Google Shape;254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1" name="Google Shape;254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42" name="Google Shape;2542;p1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3" name="Google Shape;254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4" name="Google Shape;254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45" name="Google Shape;2545;p1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6" name="Google Shape;254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7" name="Google Shape;254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548" name="Google Shape;2548;p19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2549" name="Google Shape;2549;p1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0" name="Google Shape;255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51" name="Google Shape;255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2" name="Google Shape;2552;p1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3" name="Google Shape;255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54" name="Google Shape;255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5" name="Google Shape;2555;p1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6" name="Google Shape;255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57" name="Google Shape;255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8" name="Google Shape;2558;p1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9" name="Google Shape;255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60" name="Google Shape;256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61" name="Google Shape;2561;p1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2" name="Google Shape;256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63" name="Google Shape;256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64" name="Google Shape;2564;p1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5" name="Google Shape;256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66" name="Google Shape;256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67" name="Google Shape;2567;p1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8" name="Google Shape;256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69" name="Google Shape;256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70" name="Google Shape;2570;p1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1" name="Google Shape;257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2" name="Google Shape;257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73" name="Google Shape;2573;p1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4" name="Google Shape;257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5" name="Google Shape;257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76" name="Google Shape;2576;p1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7" name="Google Shape;257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8" name="Google Shape;257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79" name="Google Shape;2579;p1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0" name="Google Shape;258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81" name="Google Shape;258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2" name="Google Shape;2582;p1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3" name="Google Shape;258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84" name="Google Shape;258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5" name="Google Shape;2585;p1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6" name="Google Shape;258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87" name="Google Shape;258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8" name="Google Shape;2588;p1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9" name="Google Shape;258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90" name="Google Shape;259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91" name="Google Shape;2591;p1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2" name="Google Shape;259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93" name="Google Shape;259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94" name="Google Shape;2594;p1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5" name="Google Shape;259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96" name="Google Shape;259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97" name="Google Shape;2597;p1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8" name="Google Shape;259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99" name="Google Shape;259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00" name="Google Shape;2600;p1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1" name="Google Shape;260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2" name="Google Shape;260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03" name="Google Shape;2603;p1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4" name="Google Shape;260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5" name="Google Shape;260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06" name="Google Shape;2606;p1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7" name="Google Shape;260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8" name="Google Shape;260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09" name="Google Shape;2609;p1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0" name="Google Shape;261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11" name="Google Shape;261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2" name="Google Shape;2612;p1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3" name="Google Shape;261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14" name="Google Shape;261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5" name="Google Shape;2615;p1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6" name="Google Shape;261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17" name="Google Shape;261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8" name="Google Shape;2618;p1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9" name="Google Shape;261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20" name="Google Shape;262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21" name="Google Shape;2621;p1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2" name="Google Shape;262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23" name="Google Shape;262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24" name="Google Shape;2624;p1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5" name="Google Shape;262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26" name="Google Shape;262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27" name="Google Shape;2627;p1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8" name="Google Shape;262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29" name="Google Shape;262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30" name="Google Shape;2630;p1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1" name="Google Shape;263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2" name="Google Shape;263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633" name="Google Shape;2633;p19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2634" name="Google Shape;2634;p19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5" name="Google Shape;263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6" name="Google Shape;263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37" name="Google Shape;2637;p1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8" name="Google Shape;263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9" name="Google Shape;263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0" name="Google Shape;2640;p19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1" name="Google Shape;264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42" name="Google Shape;264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3" name="Google Shape;2643;p19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4" name="Google Shape;264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45" name="Google Shape;264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6" name="Google Shape;2646;p19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7" name="Google Shape;264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48" name="Google Shape;264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9" name="Google Shape;2649;p19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0" name="Google Shape;265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51" name="Google Shape;265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52" name="Google Shape;2652;p19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3" name="Google Shape;265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54" name="Google Shape;265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55" name="Google Shape;2655;p19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6" name="Google Shape;265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57" name="Google Shape;265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58" name="Google Shape;2658;p19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9" name="Google Shape;265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0" name="Google Shape;266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61" name="Google Shape;2661;p19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2" name="Google Shape;266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3" name="Google Shape;266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64" name="Google Shape;2664;p19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5" name="Google Shape;266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6" name="Google Shape;266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67" name="Google Shape;2667;p1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8" name="Google Shape;266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9" name="Google Shape;266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0" name="Google Shape;2670;p19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71" name="Google Shape;267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72" name="Google Shape;267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3" name="Google Shape;2673;p19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74" name="Google Shape;267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75" name="Google Shape;267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6" name="Google Shape;2676;p19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77" name="Google Shape;267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78" name="Google Shape;267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9" name="Google Shape;2679;p19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0" name="Google Shape;268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81" name="Google Shape;268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82" name="Google Shape;2682;p19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3" name="Google Shape;268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84" name="Google Shape;268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85" name="Google Shape;2685;p19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6" name="Google Shape;268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87" name="Google Shape;268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88" name="Google Shape;2688;p19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9" name="Google Shape;2689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0" name="Google Shape;2690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91" name="Google Shape;2691;p19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92" name="Google Shape;2692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3" name="Google Shape;2693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94" name="Google Shape;2694;p19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95" name="Google Shape;2695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6" name="Google Shape;2696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97" name="Google Shape;2697;p1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98" name="Google Shape;2698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9" name="Google Shape;2699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0" name="Google Shape;2700;p19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1" name="Google Shape;2701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02" name="Google Shape;2702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3" name="Google Shape;2703;p19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4" name="Google Shape;2704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05" name="Google Shape;2705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6" name="Google Shape;2706;p19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7" name="Google Shape;2707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08" name="Google Shape;2708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9" name="Google Shape;2709;p19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0" name="Google Shape;2710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11" name="Google Shape;2711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12" name="Google Shape;2712;p19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3" name="Google Shape;2713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14" name="Google Shape;2714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15" name="Google Shape;2715;p19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6" name="Google Shape;2716;p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17" name="Google Shape;2717;p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2718" name="Google Shape;2718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Ligand gated Ion channels</a:t>
            </a:r>
            <a:endParaRPr/>
          </a:p>
        </p:txBody>
      </p:sp>
      <p:sp>
        <p:nvSpPr>
          <p:cNvPr id="2719" name="Google Shape;2719;p19"/>
          <p:cNvSpPr txBox="1"/>
          <p:nvPr>
            <p:ph idx="1" type="body"/>
          </p:nvPr>
        </p:nvSpPr>
        <p:spPr>
          <a:xfrm>
            <a:off x="3886200" y="4572000"/>
            <a:ext cx="5246824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Ions such as Na</a:t>
            </a:r>
            <a:r>
              <a:rPr baseline="30000" lang="en-US" sz="2400"/>
              <a:t>+</a:t>
            </a:r>
            <a:r>
              <a:rPr lang="en-US" sz="2400"/>
              <a:t>, K</a:t>
            </a:r>
            <a:r>
              <a:rPr baseline="30000" lang="en-US" sz="2400"/>
              <a:t>+</a:t>
            </a:r>
            <a:r>
              <a:rPr lang="en-US" sz="2400"/>
              <a:t>, Ca</a:t>
            </a:r>
            <a:r>
              <a:rPr baseline="30000" lang="en-US" sz="2400"/>
              <a:t>+2</a:t>
            </a:r>
            <a:r>
              <a:rPr lang="en-US" sz="2400"/>
              <a:t>, and Cl</a:t>
            </a:r>
            <a:r>
              <a:rPr baseline="30000" lang="en-US" sz="2400"/>
              <a:t>-</a:t>
            </a:r>
            <a:r>
              <a:rPr lang="en-US" sz="2400"/>
              <a:t> then flow down their electrochemical gradient into the cell</a:t>
            </a:r>
            <a:endParaRPr sz="2400"/>
          </a:p>
        </p:txBody>
      </p:sp>
      <p:sp>
        <p:nvSpPr>
          <p:cNvPr id="2720" name="Google Shape;2720;p19"/>
          <p:cNvSpPr/>
          <p:nvPr/>
        </p:nvSpPr>
        <p:spPr>
          <a:xfrm>
            <a:off x="5360218" y="1981200"/>
            <a:ext cx="649621" cy="643000"/>
          </a:xfrm>
          <a:prstGeom prst="ellipse">
            <a:avLst/>
          </a:prstGeom>
          <a:solidFill>
            <a:srgbClr val="0D78C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1" name="Google Shape;2721;p19"/>
          <p:cNvSpPr/>
          <p:nvPr/>
        </p:nvSpPr>
        <p:spPr>
          <a:xfrm>
            <a:off x="5781239" y="2100200"/>
            <a:ext cx="649621" cy="643000"/>
          </a:xfrm>
          <a:prstGeom prst="ellipse">
            <a:avLst/>
          </a:prstGeom>
          <a:solidFill>
            <a:srgbClr val="0D78C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2" name="Google Shape;2722;p19"/>
          <p:cNvSpPr/>
          <p:nvPr/>
        </p:nvSpPr>
        <p:spPr>
          <a:xfrm>
            <a:off x="5781239" y="2548000"/>
            <a:ext cx="649621" cy="643000"/>
          </a:xfrm>
          <a:prstGeom prst="ellipse">
            <a:avLst/>
          </a:prstGeom>
          <a:solidFill>
            <a:srgbClr val="0D78C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3" name="Google Shape;2723;p19"/>
          <p:cNvSpPr/>
          <p:nvPr/>
        </p:nvSpPr>
        <p:spPr>
          <a:xfrm>
            <a:off x="5324039" y="2590800"/>
            <a:ext cx="649621" cy="643000"/>
          </a:xfrm>
          <a:prstGeom prst="ellipse">
            <a:avLst/>
          </a:prstGeom>
          <a:solidFill>
            <a:srgbClr val="0D78C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4" name="Google Shape;2724;p19"/>
          <p:cNvSpPr/>
          <p:nvPr/>
        </p:nvSpPr>
        <p:spPr>
          <a:xfrm>
            <a:off x="5131618" y="2250395"/>
            <a:ext cx="649621" cy="643000"/>
          </a:xfrm>
          <a:prstGeom prst="ellipse">
            <a:avLst/>
          </a:prstGeom>
          <a:solidFill>
            <a:srgbClr val="0D78C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5" name="Google Shape;2725;p19"/>
          <p:cNvSpPr txBox="1"/>
          <p:nvPr/>
        </p:nvSpPr>
        <p:spPr>
          <a:xfrm>
            <a:off x="5095439" y="12954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40000"/>
                </a:solidFill>
                <a:latin typeface="Gill Sans"/>
                <a:ea typeface="Gill Sans"/>
                <a:cs typeface="Gill Sans"/>
                <a:sym typeface="Gill Sans"/>
              </a:rPr>
              <a:t>Top view</a:t>
            </a:r>
            <a:endParaRPr b="1" sz="2400">
              <a:solidFill>
                <a:srgbClr val="A4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6" name="Google Shape;2726;p19"/>
          <p:cNvSpPr/>
          <p:nvPr/>
        </p:nvSpPr>
        <p:spPr>
          <a:xfrm>
            <a:off x="5118873" y="229494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7" name="Google Shape;2727;p19"/>
          <p:cNvSpPr txBox="1"/>
          <p:nvPr/>
        </p:nvSpPr>
        <p:spPr>
          <a:xfrm>
            <a:off x="262647" y="1447800"/>
            <a:ext cx="343803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When the ligand binds, the subunits undergo changes opening the pore</a:t>
            </a:r>
            <a:endParaRPr/>
          </a:p>
        </p:txBody>
      </p:sp>
      <p:grpSp>
        <p:nvGrpSpPr>
          <p:cNvPr id="2728" name="Google Shape;2728;p19"/>
          <p:cNvGrpSpPr/>
          <p:nvPr/>
        </p:nvGrpSpPr>
        <p:grpSpPr>
          <a:xfrm>
            <a:off x="1143000" y="2895600"/>
            <a:ext cx="502170" cy="361418"/>
            <a:chOff x="1282405" y="2895600"/>
            <a:chExt cx="502170" cy="361418"/>
          </a:xfrm>
        </p:grpSpPr>
        <p:sp>
          <p:nvSpPr>
            <p:cNvPr id="2729" name="Google Shape;2729;p19"/>
            <p:cNvSpPr/>
            <p:nvPr/>
          </p:nvSpPr>
          <p:spPr>
            <a:xfrm>
              <a:off x="1282405" y="2895600"/>
              <a:ext cx="393996" cy="361418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730" name="Google Shape;2730;p19"/>
            <p:cNvSpPr txBox="1"/>
            <p:nvPr/>
          </p:nvSpPr>
          <p:spPr>
            <a:xfrm>
              <a:off x="1322930" y="2938790"/>
              <a:ext cx="461645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ion</a:t>
              </a:r>
              <a:endParaRPr sz="11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731" name="Google Shape;2731;p19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732" name="Google Shape;27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</p:spPr>
      </p:pic>
      <p:sp>
        <p:nvSpPr>
          <p:cNvPr id="2733" name="Google Shape;2733;p19"/>
          <p:cNvSpPr/>
          <p:nvPr/>
        </p:nvSpPr>
        <p:spPr>
          <a:xfrm>
            <a:off x="785434" y="335280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8" name="Shape 2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9" name="Google Shape;2739;p2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Examples of these:</a:t>
            </a:r>
            <a:endParaRPr/>
          </a:p>
        </p:txBody>
      </p:sp>
      <p:sp>
        <p:nvSpPr>
          <p:cNvPr id="2740" name="Google Shape;2740;p2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GABA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Glycine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Nicotinic acetylcholine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Serotonin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Glutamate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5" name="Shape 2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" name="Google Shape;2746;p21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747" name="Google Shape;2747;p21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2748" name="Google Shape;2748;p21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2749" name="Google Shape;2749;p21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2750" name="Google Shape;2750;p2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2751" name="Google Shape;2751;p21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752" name="Google Shape;2752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3" name="Google Shape;2753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4" name="Google Shape;2754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5" name="Google Shape;2755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6" name="Google Shape;2756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7" name="Google Shape;2757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8" name="Google Shape;2758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9" name="Google Shape;2759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0" name="Google Shape;2760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1" name="Google Shape;2761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2" name="Google Shape;2762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3" name="Google Shape;2763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4" name="Google Shape;2764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65" name="Google Shape;2765;p21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766" name="Google Shape;2766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7" name="Google Shape;2767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8" name="Google Shape;2768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69" name="Google Shape;2769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0" name="Google Shape;2770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1" name="Google Shape;2771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2" name="Google Shape;2772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3" name="Google Shape;2773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4" name="Google Shape;2774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5" name="Google Shape;2775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6" name="Google Shape;2776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7" name="Google Shape;2777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78" name="Google Shape;2778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79" name="Google Shape;2779;p21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780" name="Google Shape;2780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1" name="Google Shape;2781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2" name="Google Shape;2782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3" name="Google Shape;2783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4" name="Google Shape;2784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5" name="Google Shape;2785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6" name="Google Shape;2786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7" name="Google Shape;2787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8" name="Google Shape;2788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9" name="Google Shape;2789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90" name="Google Shape;2790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91" name="Google Shape;2791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92" name="Google Shape;2792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793" name="Google Shape;2793;p21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4" name="Google Shape;2794;p21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5" name="Google Shape;2795;p21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6" name="Google Shape;2796;p21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7" name="Google Shape;2797;p21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8" name="Google Shape;2798;p21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799" name="Google Shape;2799;p2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0" name="Google Shape;2800;p21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1" name="Google Shape;2801;p21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2" name="Google Shape;2802;p21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3" name="Google Shape;2803;p21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4" name="Google Shape;2804;p21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5" name="Google Shape;2805;p21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6" name="Google Shape;2806;p21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7" name="Google Shape;2807;p21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8" name="Google Shape;2808;p21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09" name="Google Shape;2809;p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10" name="Google Shape;2810;p21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11" name="Google Shape;2811;p21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812" name="Google Shape;2812;p21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2813" name="Google Shape;2813;p21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2814" name="Google Shape;2814;p21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815" name="Google Shape;2815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6" name="Google Shape;2816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7" name="Google Shape;2817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8" name="Google Shape;2818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9" name="Google Shape;2819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0" name="Google Shape;2820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1" name="Google Shape;2821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2" name="Google Shape;2822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3" name="Google Shape;2823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4" name="Google Shape;2824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5" name="Google Shape;2825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6" name="Google Shape;2826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27" name="Google Shape;2827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28" name="Google Shape;2828;p21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829" name="Google Shape;2829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0" name="Google Shape;2830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1" name="Google Shape;2831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2" name="Google Shape;2832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3" name="Google Shape;2833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4" name="Google Shape;2834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5" name="Google Shape;2835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6" name="Google Shape;2836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7" name="Google Shape;2837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8" name="Google Shape;2838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39" name="Google Shape;2839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0" name="Google Shape;2840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1" name="Google Shape;2841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42" name="Google Shape;2842;p21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843" name="Google Shape;2843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4" name="Google Shape;2844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5" name="Google Shape;2845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6" name="Google Shape;2846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7" name="Google Shape;2847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8" name="Google Shape;2848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9" name="Google Shape;2849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0" name="Google Shape;2850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1" name="Google Shape;2851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2" name="Google Shape;2852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3" name="Google Shape;2853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4" name="Google Shape;2854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5" name="Google Shape;2855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56" name="Google Shape;2856;p21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857" name="Google Shape;2857;p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8" name="Google Shape;2858;p21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59" name="Google Shape;2859;p2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0" name="Google Shape;2860;p21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1" name="Google Shape;2861;p2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2" name="Google Shape;2862;p2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3" name="Google Shape;2863;p2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4" name="Google Shape;2864;p21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5" name="Google Shape;2865;p2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6" name="Google Shape;2866;p21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7" name="Google Shape;2867;p2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8" name="Google Shape;2868;p21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69" name="Google Shape;2869;p2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870" name="Google Shape;2870;p21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71" name="Google Shape;2871;p21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72" name="Google Shape;2872;p21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73" name="Google Shape;2873;p21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74" name="Google Shape;2874;p21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875" name="Google Shape;2875;p21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876" name="Google Shape;2876;p21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877" name="Google Shape;2877;p2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78" name="Google Shape;287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79" name="Google Shape;287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0" name="Google Shape;2880;p2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1" name="Google Shape;288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82" name="Google Shape;288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3" name="Google Shape;2883;p2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4" name="Google Shape;288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85" name="Google Shape;288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6" name="Google Shape;2886;p2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7" name="Google Shape;288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88" name="Google Shape;288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9" name="Google Shape;2889;p2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0" name="Google Shape;289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91" name="Google Shape;289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92" name="Google Shape;2892;p2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3" name="Google Shape;289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94" name="Google Shape;289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95" name="Google Shape;2895;p2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6" name="Google Shape;289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97" name="Google Shape;289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98" name="Google Shape;2898;p2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9" name="Google Shape;289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0" name="Google Shape;290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01" name="Google Shape;2901;p2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2" name="Google Shape;290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3" name="Google Shape;290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04" name="Google Shape;2904;p2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5" name="Google Shape;290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6" name="Google Shape;290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07" name="Google Shape;2907;p2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8" name="Google Shape;290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9" name="Google Shape;290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0" name="Google Shape;2910;p2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11" name="Google Shape;291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12" name="Google Shape;291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3" name="Google Shape;2913;p2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14" name="Google Shape;291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15" name="Google Shape;291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6" name="Google Shape;2916;p2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17" name="Google Shape;291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18" name="Google Shape;291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9" name="Google Shape;2919;p2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0" name="Google Shape;292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21" name="Google Shape;292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22" name="Google Shape;2922;p2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3" name="Google Shape;292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24" name="Google Shape;292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25" name="Google Shape;2925;p2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6" name="Google Shape;292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27" name="Google Shape;292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28" name="Google Shape;2928;p2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9" name="Google Shape;292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0" name="Google Shape;293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31" name="Google Shape;2931;p2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2" name="Google Shape;293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3" name="Google Shape;293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34" name="Google Shape;2934;p2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5" name="Google Shape;293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6" name="Google Shape;293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37" name="Google Shape;2937;p2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8" name="Google Shape;293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9" name="Google Shape;293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0" name="Google Shape;2940;p2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1" name="Google Shape;294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42" name="Google Shape;294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3" name="Google Shape;2943;p2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4" name="Google Shape;294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45" name="Google Shape;294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6" name="Google Shape;2946;p2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7" name="Google Shape;294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48" name="Google Shape;294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9" name="Google Shape;2949;p2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0" name="Google Shape;295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51" name="Google Shape;295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52" name="Google Shape;2952;p2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3" name="Google Shape;295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54" name="Google Shape;295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55" name="Google Shape;2955;p2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6" name="Google Shape;295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57" name="Google Shape;295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58" name="Google Shape;2958;p2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9" name="Google Shape;295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0" name="Google Shape;296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961" name="Google Shape;2961;p21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962" name="Google Shape;2962;p2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3" name="Google Shape;296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4" name="Google Shape;296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65" name="Google Shape;2965;p2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6" name="Google Shape;296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7" name="Google Shape;296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68" name="Google Shape;2968;p2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9" name="Google Shape;296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70" name="Google Shape;297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1" name="Google Shape;2971;p2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2" name="Google Shape;297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73" name="Google Shape;297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4" name="Google Shape;2974;p2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5" name="Google Shape;297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76" name="Google Shape;297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7" name="Google Shape;2977;p2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8" name="Google Shape;297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79" name="Google Shape;297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80" name="Google Shape;2980;p2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1" name="Google Shape;298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82" name="Google Shape;298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83" name="Google Shape;2983;p2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4" name="Google Shape;298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85" name="Google Shape;298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86" name="Google Shape;2986;p2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7" name="Google Shape;298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88" name="Google Shape;298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89" name="Google Shape;2989;p2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0" name="Google Shape;299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1" name="Google Shape;299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92" name="Google Shape;2992;p2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3" name="Google Shape;299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4" name="Google Shape;299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95" name="Google Shape;2995;p2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6" name="Google Shape;299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7" name="Google Shape;299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98" name="Google Shape;2998;p2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9" name="Google Shape;299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00" name="Google Shape;300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1" name="Google Shape;3001;p2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2" name="Google Shape;300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03" name="Google Shape;300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4" name="Google Shape;3004;p2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5" name="Google Shape;300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06" name="Google Shape;300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7" name="Google Shape;3007;p2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8" name="Google Shape;300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09" name="Google Shape;300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10" name="Google Shape;3010;p2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1" name="Google Shape;301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12" name="Google Shape;301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13" name="Google Shape;3013;p2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4" name="Google Shape;301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15" name="Google Shape;301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16" name="Google Shape;3016;p2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7" name="Google Shape;301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18" name="Google Shape;301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19" name="Google Shape;3019;p2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0" name="Google Shape;302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1" name="Google Shape;302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22" name="Google Shape;3022;p2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3" name="Google Shape;302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4" name="Google Shape;302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25" name="Google Shape;3025;p2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6" name="Google Shape;302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7" name="Google Shape;302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28" name="Google Shape;3028;p2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9" name="Google Shape;302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30" name="Google Shape;303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1" name="Google Shape;3031;p2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2" name="Google Shape;303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33" name="Google Shape;303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4" name="Google Shape;3034;p2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5" name="Google Shape;303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36" name="Google Shape;303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7" name="Google Shape;3037;p2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8" name="Google Shape;303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39" name="Google Shape;303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40" name="Google Shape;3040;p2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1" name="Google Shape;304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42" name="Google Shape;304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43" name="Google Shape;3043;p2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4" name="Google Shape;304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45" name="Google Shape;304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046" name="Google Shape;3046;p21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47" name="Google Shape;3047;p2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8" name="Google Shape;304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49" name="Google Shape;304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50" name="Google Shape;3050;p2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1" name="Google Shape;305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2" name="Google Shape;305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53" name="Google Shape;3053;p2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4" name="Google Shape;305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5" name="Google Shape;305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56" name="Google Shape;3056;p2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7" name="Google Shape;305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8" name="Google Shape;305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59" name="Google Shape;3059;p2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0" name="Google Shape;306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61" name="Google Shape;306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2" name="Google Shape;3062;p2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3" name="Google Shape;306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64" name="Google Shape;306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5" name="Google Shape;3065;p2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6" name="Google Shape;306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67" name="Google Shape;306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8" name="Google Shape;3068;p2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9" name="Google Shape;306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70" name="Google Shape;307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71" name="Google Shape;3071;p2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2" name="Google Shape;307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73" name="Google Shape;307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74" name="Google Shape;3074;p2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5" name="Google Shape;307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76" name="Google Shape;307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77" name="Google Shape;3077;p2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8" name="Google Shape;307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79" name="Google Shape;307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80" name="Google Shape;3080;p2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81" name="Google Shape;308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2" name="Google Shape;308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83" name="Google Shape;3083;p2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84" name="Google Shape;308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5" name="Google Shape;308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86" name="Google Shape;3086;p2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87" name="Google Shape;308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8" name="Google Shape;308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89" name="Google Shape;3089;p2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0" name="Google Shape;309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91" name="Google Shape;309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2" name="Google Shape;3092;p2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3" name="Google Shape;309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94" name="Google Shape;309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5" name="Google Shape;3095;p2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6" name="Google Shape;309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97" name="Google Shape;309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8" name="Google Shape;3098;p2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9" name="Google Shape;309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00" name="Google Shape;310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01" name="Google Shape;3101;p2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2" name="Google Shape;310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03" name="Google Shape;310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04" name="Google Shape;3104;p2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5" name="Google Shape;310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06" name="Google Shape;310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07" name="Google Shape;3107;p2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8" name="Google Shape;310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09" name="Google Shape;310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10" name="Google Shape;3110;p2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1" name="Google Shape;311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2" name="Google Shape;311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13" name="Google Shape;3113;p2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4" name="Google Shape;311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5" name="Google Shape;311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16" name="Google Shape;3116;p2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7" name="Google Shape;311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8" name="Google Shape;311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19" name="Google Shape;3119;p2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0" name="Google Shape;312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21" name="Google Shape;312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2" name="Google Shape;3122;p2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3" name="Google Shape;312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24" name="Google Shape;312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5" name="Google Shape;3125;p2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6" name="Google Shape;312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27" name="Google Shape;312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8" name="Google Shape;3128;p2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9" name="Google Shape;312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30" name="Google Shape;313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131" name="Google Shape;3131;p21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132" name="Google Shape;3132;p21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3" name="Google Shape;313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34" name="Google Shape;313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35" name="Google Shape;3135;p21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6" name="Google Shape;313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37" name="Google Shape;313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38" name="Google Shape;3138;p21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9" name="Google Shape;313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0" name="Google Shape;314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41" name="Google Shape;3141;p21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42" name="Google Shape;314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3" name="Google Shape;314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44" name="Google Shape;3144;p21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45" name="Google Shape;314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6" name="Google Shape;314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47" name="Google Shape;3147;p2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48" name="Google Shape;314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9" name="Google Shape;314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0" name="Google Shape;3150;p21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1" name="Google Shape;315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52" name="Google Shape;315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3" name="Google Shape;3153;p21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4" name="Google Shape;315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55" name="Google Shape;315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6" name="Google Shape;3156;p21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7" name="Google Shape;315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58" name="Google Shape;315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9" name="Google Shape;3159;p21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0" name="Google Shape;316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61" name="Google Shape;316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62" name="Google Shape;3162;p21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3" name="Google Shape;316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64" name="Google Shape;316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65" name="Google Shape;3165;p21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6" name="Google Shape;316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67" name="Google Shape;316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68" name="Google Shape;3168;p21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9" name="Google Shape;316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0" name="Google Shape;317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71" name="Google Shape;3171;p21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2" name="Google Shape;317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3" name="Google Shape;317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74" name="Google Shape;3174;p21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5" name="Google Shape;317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6" name="Google Shape;317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77" name="Google Shape;3177;p2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8" name="Google Shape;317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9" name="Google Shape;317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0" name="Google Shape;3180;p21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81" name="Google Shape;318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82" name="Google Shape;318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3" name="Google Shape;3183;p21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84" name="Google Shape;318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85" name="Google Shape;318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6" name="Google Shape;3186;p21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87" name="Google Shape;3187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88" name="Google Shape;3188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9" name="Google Shape;3189;p21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0" name="Google Shape;3190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91" name="Google Shape;3191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92" name="Google Shape;3192;p21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3" name="Google Shape;3193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94" name="Google Shape;3194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95" name="Google Shape;3195;p21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6" name="Google Shape;3196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97" name="Google Shape;3197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98" name="Google Shape;3198;p21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9" name="Google Shape;3199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0" name="Google Shape;3200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01" name="Google Shape;3201;p21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02" name="Google Shape;3202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3" name="Google Shape;3203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04" name="Google Shape;3204;p21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05" name="Google Shape;3205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6" name="Google Shape;3206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07" name="Google Shape;3207;p21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08" name="Google Shape;3208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9" name="Google Shape;3209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10" name="Google Shape;3210;p21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1" name="Google Shape;3211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12" name="Google Shape;3212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13" name="Google Shape;3213;p21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4" name="Google Shape;3214;p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15" name="Google Shape;3215;p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3216" name="Google Shape;3216;p21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217" name="Google Shape;3217;p21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3218" name="Google Shape;3218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19" name="Google Shape;3219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20" name="Google Shape;3220;p21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3221" name="Google Shape;3221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22" name="Google Shape;3222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23" name="Google Shape;3223;p21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3224" name="Google Shape;3224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25" name="Google Shape;3225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26" name="Google Shape;3226;p21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3227" name="Google Shape;3227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28" name="Google Shape;3228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29" name="Google Shape;3229;p21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3230" name="Google Shape;3230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31" name="Google Shape;3231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32" name="Google Shape;3232;p21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3233" name="Google Shape;3233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34" name="Google Shape;3234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235" name="Google Shape;3235;p21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3236" name="Google Shape;3236;p21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37" name="Google Shape;3237;p21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238" name="Google Shape;3238;p21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39" name="Google Shape;3239;p21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0" name="Google Shape;3240;p21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1" name="Google Shape;3241;p21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2" name="Google Shape;3242;p21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3" name="Google Shape;3243;p21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4" name="Google Shape;3244;p21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5" name="Google Shape;3245;p21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6" name="Google Shape;3246;p21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7" name="Google Shape;3247;p21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8" name="Google Shape;3248;p21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9" name="Google Shape;3249;p21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0" name="Google Shape;3250;p21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1" name="Google Shape;3251;p21"/>
          <p:cNvSpPr/>
          <p:nvPr/>
        </p:nvSpPr>
        <p:spPr>
          <a:xfrm>
            <a:off x="2091959" y="4121727"/>
            <a:ext cx="90161" cy="526473"/>
          </a:xfrm>
          <a:custGeom>
            <a:rect b="b" l="l" r="r" t="t"/>
            <a:pathLst>
              <a:path extrusionOk="0" h="526473" w="90161">
                <a:moveTo>
                  <a:pt x="48193" y="526473"/>
                </a:moveTo>
                <a:cubicBezTo>
                  <a:pt x="3888" y="452632"/>
                  <a:pt x="-19408" y="446093"/>
                  <a:pt x="20484" y="346364"/>
                </a:cubicBezTo>
                <a:cubicBezTo>
                  <a:pt x="26668" y="330904"/>
                  <a:pt x="48193" y="327891"/>
                  <a:pt x="62047" y="318655"/>
                </a:cubicBezTo>
                <a:cubicBezTo>
                  <a:pt x="71283" y="304800"/>
                  <a:pt x="87018" y="293516"/>
                  <a:pt x="89756" y="277091"/>
                </a:cubicBezTo>
                <a:cubicBezTo>
                  <a:pt x="92157" y="262686"/>
                  <a:pt x="83415" y="248051"/>
                  <a:pt x="75902" y="235528"/>
                </a:cubicBezTo>
                <a:cubicBezTo>
                  <a:pt x="62740" y="213591"/>
                  <a:pt x="25509" y="192696"/>
                  <a:pt x="6629" y="180109"/>
                </a:cubicBezTo>
                <a:cubicBezTo>
                  <a:pt x="11247" y="143164"/>
                  <a:pt x="10687" y="105194"/>
                  <a:pt x="20484" y="69273"/>
                </a:cubicBezTo>
                <a:cubicBezTo>
                  <a:pt x="24865" y="53209"/>
                  <a:pt x="39626" y="41987"/>
                  <a:pt x="48193" y="27709"/>
                </a:cubicBezTo>
                <a:cubicBezTo>
                  <a:pt x="53506" y="18854"/>
                  <a:pt x="57429" y="9236"/>
                  <a:pt x="62047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2" name="Google Shape;3252;p21"/>
          <p:cNvSpPr/>
          <p:nvPr/>
        </p:nvSpPr>
        <p:spPr>
          <a:xfrm>
            <a:off x="2597352" y="4177145"/>
            <a:ext cx="117942" cy="443346"/>
          </a:xfrm>
          <a:custGeom>
            <a:rect b="b" l="l" r="r" t="t"/>
            <a:pathLst>
              <a:path extrusionOk="0" h="443346" w="117942">
                <a:moveTo>
                  <a:pt x="69272" y="443346"/>
                </a:moveTo>
                <a:cubicBezTo>
                  <a:pt x="55418" y="420255"/>
                  <a:pt x="39752" y="398158"/>
                  <a:pt x="27709" y="374073"/>
                </a:cubicBezTo>
                <a:cubicBezTo>
                  <a:pt x="21178" y="361011"/>
                  <a:pt x="10990" y="346830"/>
                  <a:pt x="13854" y="332510"/>
                </a:cubicBezTo>
                <a:cubicBezTo>
                  <a:pt x="16416" y="319701"/>
                  <a:pt x="30362" y="311521"/>
                  <a:pt x="41563" y="304800"/>
                </a:cubicBezTo>
                <a:cubicBezTo>
                  <a:pt x="54086" y="297286"/>
                  <a:pt x="69272" y="295564"/>
                  <a:pt x="83127" y="290946"/>
                </a:cubicBezTo>
                <a:cubicBezTo>
                  <a:pt x="104529" y="258843"/>
                  <a:pt x="141493" y="224622"/>
                  <a:pt x="96981" y="180110"/>
                </a:cubicBezTo>
                <a:cubicBezTo>
                  <a:pt x="76328" y="159457"/>
                  <a:pt x="13854" y="152400"/>
                  <a:pt x="13854" y="152400"/>
                </a:cubicBezTo>
                <a:cubicBezTo>
                  <a:pt x="9236" y="138546"/>
                  <a:pt x="0" y="125441"/>
                  <a:pt x="0" y="110837"/>
                </a:cubicBezTo>
                <a:cubicBezTo>
                  <a:pt x="0" y="48627"/>
                  <a:pt x="7008" y="41401"/>
                  <a:pt x="2770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253" name="Google Shape;3253;p21"/>
          <p:cNvGrpSpPr/>
          <p:nvPr/>
        </p:nvGrpSpPr>
        <p:grpSpPr>
          <a:xfrm>
            <a:off x="2444508" y="4572000"/>
            <a:ext cx="443586" cy="492606"/>
            <a:chOff x="2444508" y="4572000"/>
            <a:chExt cx="443586" cy="492606"/>
          </a:xfrm>
        </p:grpSpPr>
        <p:sp>
          <p:nvSpPr>
            <p:cNvPr id="3254" name="Google Shape;3254;p21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55" name="Google Shape;3255;p21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</p:grpSp>
      <p:grpSp>
        <p:nvGrpSpPr>
          <p:cNvPr id="3256" name="Google Shape;3256;p21"/>
          <p:cNvGrpSpPr/>
          <p:nvPr/>
        </p:nvGrpSpPr>
        <p:grpSpPr>
          <a:xfrm>
            <a:off x="2490672" y="5064606"/>
            <a:ext cx="562453" cy="574194"/>
            <a:chOff x="2490672" y="5064606"/>
            <a:chExt cx="562453" cy="574194"/>
          </a:xfrm>
        </p:grpSpPr>
        <p:sp>
          <p:nvSpPr>
            <p:cNvPr id="3257" name="Google Shape;3257;p21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58" name="Google Shape;3258;p21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</p:grpSp>
      <p:grpSp>
        <p:nvGrpSpPr>
          <p:cNvPr id="3259" name="Google Shape;3259;p21"/>
          <p:cNvGrpSpPr/>
          <p:nvPr/>
        </p:nvGrpSpPr>
        <p:grpSpPr>
          <a:xfrm>
            <a:off x="1828800" y="4669972"/>
            <a:ext cx="635876" cy="775414"/>
            <a:chOff x="1828800" y="4669972"/>
            <a:chExt cx="635876" cy="775414"/>
          </a:xfrm>
        </p:grpSpPr>
        <p:sp>
          <p:nvSpPr>
            <p:cNvPr id="3260" name="Google Shape;3260;p21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61" name="Google Shape;3261;p21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4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3262" name="Google Shape;3262;p21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63" name="Google Shape;3263;p21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64" name="Google Shape;3264;p21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G-protein coupled receptors</a:t>
            </a:r>
            <a:endParaRPr/>
          </a:p>
        </p:txBody>
      </p:sp>
      <p:sp>
        <p:nvSpPr>
          <p:cNvPr id="3265" name="Google Shape;3265;p21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66" name="Google Shape;3266;p21"/>
          <p:cNvSpPr txBox="1"/>
          <p:nvPr/>
        </p:nvSpPr>
        <p:spPr>
          <a:xfrm>
            <a:off x="3967473" y="1447800"/>
            <a:ext cx="486135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G-protein composed of one alpha, beta, and gamma subunit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 primary signaling cascades: cAMP or phosphatidylinositol pathways</a:t>
            </a:r>
            <a:endParaRPr/>
          </a:p>
        </p:txBody>
      </p:sp>
      <p:sp>
        <p:nvSpPr>
          <p:cNvPr id="3267" name="Google Shape;3267;p21"/>
          <p:cNvSpPr txBox="1"/>
          <p:nvPr/>
        </p:nvSpPr>
        <p:spPr>
          <a:xfrm>
            <a:off x="4000529" y="5033665"/>
            <a:ext cx="488797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Pathway activated depends on alpha subunit type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(Gαs, Gαi/o, Gαq/11, Gα12/13)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GDP bound to </a:t>
            </a: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when inactive</a:t>
            </a:r>
            <a:endParaRPr b="0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268" name="Google Shape;3268;p21"/>
          <p:cNvGrpSpPr/>
          <p:nvPr/>
        </p:nvGrpSpPr>
        <p:grpSpPr>
          <a:xfrm>
            <a:off x="1828800" y="4572000"/>
            <a:ext cx="1224325" cy="1066800"/>
            <a:chOff x="1828800" y="4572000"/>
            <a:chExt cx="1224325" cy="1066800"/>
          </a:xfrm>
        </p:grpSpPr>
        <p:sp>
          <p:nvSpPr>
            <p:cNvPr id="3269" name="Google Shape;3269;p21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70" name="Google Shape;3270;p21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71" name="Google Shape;3271;p21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272" name="Google Shape;3272;p21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  <p:sp>
          <p:nvSpPr>
            <p:cNvPr id="3273" name="Google Shape;3273;p21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  <p:sp>
          <p:nvSpPr>
            <p:cNvPr id="3274" name="Google Shape;3274;p21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4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3275" name="Google Shape;3275;p21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